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7.jp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notesMasterIdLst>
    <p:notesMasterId r:id="rId31"/>
  </p:notesMasterIdLst>
  <p:sldIdLst>
    <p:sldId id="2057" r:id="rId4"/>
    <p:sldId id="262" r:id="rId5"/>
    <p:sldId id="2069" r:id="rId6"/>
    <p:sldId id="274" r:id="rId7"/>
    <p:sldId id="2005" r:id="rId8"/>
    <p:sldId id="2056" r:id="rId9"/>
    <p:sldId id="2050" r:id="rId10"/>
    <p:sldId id="2060" r:id="rId11"/>
    <p:sldId id="2058" r:id="rId12"/>
    <p:sldId id="397" r:id="rId13"/>
    <p:sldId id="285" r:id="rId14"/>
    <p:sldId id="2049" r:id="rId15"/>
    <p:sldId id="398" r:id="rId16"/>
    <p:sldId id="2061" r:id="rId17"/>
    <p:sldId id="2066" r:id="rId18"/>
    <p:sldId id="2039" r:id="rId19"/>
    <p:sldId id="410" r:id="rId20"/>
    <p:sldId id="2063" r:id="rId21"/>
    <p:sldId id="2067" r:id="rId22"/>
    <p:sldId id="2065" r:id="rId23"/>
    <p:sldId id="406" r:id="rId24"/>
    <p:sldId id="2046" r:id="rId25"/>
    <p:sldId id="407" r:id="rId26"/>
    <p:sldId id="335" r:id="rId27"/>
    <p:sldId id="2047" r:id="rId28"/>
    <p:sldId id="2068" r:id="rId29"/>
    <p:sldId id="260" r:id="rId30"/>
  </p:sldIdLst>
  <p:sldSz cx="12192000" cy="6858000"/>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5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55" autoAdjust="0"/>
    <p:restoredTop sz="95701" autoAdjust="0"/>
  </p:normalViewPr>
  <p:slideViewPr>
    <p:cSldViewPr snapToGrid="0">
      <p:cViewPr varScale="1">
        <p:scale>
          <a:sx n="73" d="100"/>
          <a:sy n="73" d="100"/>
        </p:scale>
        <p:origin x="1050" y="72"/>
      </p:cViewPr>
      <p:guideLst>
        <p:guide orient="horz" pos="235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30DB4A-D8B6-444A-97FC-B379347A49B4}" type="datetimeFigureOut">
              <a:rPr lang="en-US" smtClean="0"/>
              <a:t>10/15/2020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8100DC-7169-4755-83CA-EBF300ECEEC8}" type="slidenum">
              <a:rPr lang="en-US" smtClean="0"/>
              <a:t>‹#›</a:t>
            </a:fld>
            <a:endParaRPr lang="en-US"/>
          </a:p>
        </p:txBody>
      </p:sp>
    </p:spTree>
    <p:extLst>
      <p:ext uri="{BB962C8B-B14F-4D97-AF65-F5344CB8AC3E}">
        <p14:creationId xmlns:p14="http://schemas.microsoft.com/office/powerpoint/2010/main" val="23335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546217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REDUCTION – </a:t>
            </a:r>
            <a:r>
              <a:rPr lang="de-DE" sz="1200" kern="1200" dirty="0" err="1">
                <a:solidFill>
                  <a:schemeClr val="tx1"/>
                </a:solidFill>
                <a:effectLst/>
                <a:latin typeface="+mn-lt"/>
                <a:ea typeface="+mn-ea"/>
                <a:cs typeface="+mn-cs"/>
              </a:rPr>
              <a:t>Efforts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reduce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generation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materials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can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recognized</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diversion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calculations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provided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that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reductions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documented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from</a:t>
            </a:r>
            <a:r>
              <a:rPr lang="de-DE" sz="1200" kern="1200" dirty="0">
                <a:solidFill>
                  <a:schemeClr val="tx1"/>
                </a:solidFill>
                <a:effectLst/>
                <a:latin typeface="+mn-lt"/>
                <a:ea typeface="+mn-ea"/>
                <a:cs typeface="+mn-cs"/>
              </a:rPr>
              <a:t> an </a:t>
            </a:r>
            <a:r>
              <a:rPr lang="de-DE" sz="1200" kern="1200" dirty="0" err="1">
                <a:solidFill>
                  <a:schemeClr val="tx1"/>
                </a:solidFill>
                <a:effectLst/>
                <a:latin typeface="+mn-lt"/>
                <a:ea typeface="+mn-ea"/>
                <a:cs typeface="+mn-cs"/>
              </a:rPr>
              <a:t>established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baseline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representing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previous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operations</a:t>
            </a:r>
            <a:r>
              <a:rPr lang="de-DE" sz="1200" kern="1200" dirty="0">
                <a:solidFill>
                  <a:schemeClr val="tx1"/>
                </a:solidFill>
                <a:effectLst/>
                <a:latin typeface="+mn-lt"/>
                <a:ea typeface="+mn-ea"/>
                <a:cs typeface="+mn-cs"/>
              </a:rPr>
              <a:t> • REUSE – </a:t>
            </a:r>
            <a:r>
              <a:rPr lang="de-DE" sz="1200" kern="1200" dirty="0" err="1">
                <a:solidFill>
                  <a:schemeClr val="tx1"/>
                </a:solidFill>
                <a:effectLst/>
                <a:latin typeface="+mn-lt"/>
                <a:ea typeface="+mn-ea"/>
                <a:cs typeface="+mn-cs"/>
              </a:rPr>
              <a:t>Avoided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disposal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resulting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from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reuse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items</a:t>
            </a:r>
            <a:r>
              <a:rPr lang="de-DE" sz="1200" kern="1200" dirty="0">
                <a:solidFill>
                  <a:schemeClr val="tx1"/>
                </a:solidFill>
                <a:effectLst/>
                <a:latin typeface="+mn-lt"/>
                <a:ea typeface="+mn-ea"/>
                <a:cs typeface="+mn-cs"/>
              </a:rPr>
              <a:t>• COMPOSTING – </a:t>
            </a:r>
            <a:r>
              <a:rPr lang="de-DE" sz="1200" kern="1200" dirty="0" err="1">
                <a:solidFill>
                  <a:schemeClr val="tx1"/>
                </a:solidFill>
                <a:effectLst/>
                <a:latin typeface="+mn-lt"/>
                <a:ea typeface="+mn-ea"/>
                <a:cs typeface="+mn-cs"/>
              </a:rPr>
              <a:t>Organic</a:t>
            </a:r>
            <a:r>
              <a:rPr lang="de-DE" sz="1200" kern="1200" dirty="0">
                <a:solidFill>
                  <a:schemeClr val="tx1"/>
                </a:solidFill>
                <a:effectLst/>
                <a:latin typeface="+mn-lt"/>
                <a:ea typeface="+mn-ea"/>
                <a:cs typeface="+mn-cs"/>
              </a:rPr>
              <a:t> matter </a:t>
            </a:r>
            <a:r>
              <a:rPr lang="de-DE" sz="1200" kern="1200" dirty="0" err="1">
                <a:solidFill>
                  <a:schemeClr val="tx1"/>
                </a:solidFill>
                <a:effectLst/>
                <a:latin typeface="+mn-lt"/>
                <a:ea typeface="+mn-ea"/>
                <a:cs typeface="+mn-cs"/>
              </a:rPr>
              <a:t>decomposed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micro-organisms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into</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soil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amendment</a:t>
            </a:r>
            <a:r>
              <a:rPr lang="de-DE" sz="1200" kern="1200" dirty="0">
                <a:solidFill>
                  <a:schemeClr val="tx1"/>
                </a:solidFill>
                <a:effectLst/>
                <a:latin typeface="+mn-lt"/>
                <a:ea typeface="+mn-ea"/>
                <a:cs typeface="+mn-cs"/>
              </a:rPr>
              <a:t>• RECYCLING – Materials </a:t>
            </a:r>
            <a:r>
              <a:rPr lang="de-DE" sz="1200" kern="1200" dirty="0" err="1">
                <a:solidFill>
                  <a:schemeClr val="tx1"/>
                </a:solidFill>
                <a:effectLst/>
                <a:latin typeface="+mn-lt"/>
                <a:ea typeface="+mn-ea"/>
                <a:cs typeface="+mn-cs"/>
              </a:rPr>
              <a:t>converted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manufacturing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feedstock</a:t>
            </a:r>
            <a:r>
              <a:rPr lang="de-DE" sz="1200" kern="1200" dirty="0">
                <a:solidFill>
                  <a:schemeClr val="tx1"/>
                </a:solidFill>
                <a:effectLst/>
                <a:latin typeface="+mn-lt"/>
                <a:ea typeface="+mn-ea"/>
                <a:cs typeface="+mn-cs"/>
              </a:rPr>
              <a:t> material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used</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creation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new</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products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excludes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use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fuel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substitute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energy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production</a:t>
            </a:r>
            <a:r>
              <a:rPr lang="de-DE" sz="1200" kern="1200" dirty="0">
                <a:solidFill>
                  <a:schemeClr val="tx1"/>
                </a:solidFill>
                <a:effectLst/>
                <a:latin typeface="+mn-lt"/>
                <a:ea typeface="+mn-ea"/>
                <a:cs typeface="+mn-cs"/>
              </a:rPr>
              <a:t>)• ANAEROBIC DIGESTION – </a:t>
            </a:r>
            <a:r>
              <a:rPr lang="de-DE" sz="1200" kern="1200" dirty="0" err="1">
                <a:solidFill>
                  <a:schemeClr val="tx1"/>
                </a:solidFill>
                <a:effectLst/>
                <a:latin typeface="+mn-lt"/>
                <a:ea typeface="+mn-ea"/>
                <a:cs typeface="+mn-cs"/>
              </a:rPr>
              <a:t>Organic</a:t>
            </a:r>
            <a:r>
              <a:rPr lang="de-DE" sz="1200" kern="1200" dirty="0">
                <a:solidFill>
                  <a:schemeClr val="tx1"/>
                </a:solidFill>
                <a:effectLst/>
                <a:latin typeface="+mn-lt"/>
                <a:ea typeface="+mn-ea"/>
                <a:cs typeface="+mn-cs"/>
              </a:rPr>
              <a:t> matter </a:t>
            </a:r>
            <a:r>
              <a:rPr lang="de-DE" sz="1200" kern="1200" dirty="0" err="1">
                <a:solidFill>
                  <a:schemeClr val="tx1"/>
                </a:solidFill>
                <a:effectLst/>
                <a:latin typeface="+mn-lt"/>
                <a:ea typeface="+mn-ea"/>
                <a:cs typeface="+mn-cs"/>
              </a:rPr>
              <a:t>broken</a:t>
            </a:r>
            <a:r>
              <a:rPr lang="de-DE" sz="1200" kern="1200" dirty="0">
                <a:solidFill>
                  <a:schemeClr val="tx1"/>
                </a:solidFill>
                <a:effectLst/>
                <a:latin typeface="+mn-lt"/>
                <a:ea typeface="+mn-ea"/>
                <a:cs typeface="+mn-cs"/>
              </a:rPr>
              <a:t> down </a:t>
            </a:r>
            <a:r>
              <a:rPr lang="de-DE" sz="1200" kern="1200" dirty="0" err="1">
                <a:solidFill>
                  <a:schemeClr val="tx1"/>
                </a:solidFill>
                <a:effectLst/>
                <a:latin typeface="+mn-lt"/>
                <a:ea typeface="+mn-ea"/>
                <a:cs typeface="+mn-cs"/>
              </a:rPr>
              <a:t>by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microorganisms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into</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soil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amendment</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absence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oxygen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byproducts</a:t>
            </a:r>
            <a:r>
              <a:rPr lang="de-DE" sz="1200" kern="1200" dirty="0">
                <a:solidFill>
                  <a:schemeClr val="tx1"/>
                </a:solidFill>
                <a:effectLst/>
                <a:latin typeface="+mn-lt"/>
                <a:ea typeface="+mn-ea"/>
                <a:cs typeface="+mn-cs"/>
              </a:rPr>
              <a:t> must </a:t>
            </a:r>
            <a:r>
              <a:rPr lang="de-DE" sz="1200" kern="1200" dirty="0" err="1">
                <a:solidFill>
                  <a:schemeClr val="tx1"/>
                </a:solidFill>
                <a:effectLst/>
                <a:latin typeface="+mn-lt"/>
                <a:ea typeface="+mn-ea"/>
                <a:cs typeface="+mn-cs"/>
              </a:rPr>
              <a:t>be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recovered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productive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use</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nature</a:t>
            </a:r>
            <a:r>
              <a:rPr lang="de-DE" sz="1200" kern="1200" dirty="0">
                <a:solidFill>
                  <a:schemeClr val="tx1"/>
                </a:solidFill>
                <a:effectLst/>
                <a:latin typeface="+mn-lt"/>
                <a:ea typeface="+mn-ea"/>
                <a:cs typeface="+mn-cs"/>
              </a:rPr>
              <a:t>)• OTHER PROCESSING TECHNOLOGIES, not </a:t>
            </a:r>
            <a:r>
              <a:rPr lang="de-DE" sz="1200" kern="1200" dirty="0" err="1">
                <a:solidFill>
                  <a:schemeClr val="tx1"/>
                </a:solidFill>
                <a:effectLst/>
                <a:latin typeface="+mn-lt"/>
                <a:ea typeface="+mn-ea"/>
                <a:cs typeface="+mn-cs"/>
              </a:rPr>
              <a:t>including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incineration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waste-to-energy</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which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end </a:t>
            </a:r>
            <a:r>
              <a:rPr lang="de-DE" sz="1200" kern="1200" dirty="0" err="1">
                <a:solidFill>
                  <a:schemeClr val="tx1"/>
                </a:solidFill>
                <a:effectLst/>
                <a:latin typeface="+mn-lt"/>
                <a:ea typeface="+mn-ea"/>
                <a:cs typeface="+mn-cs"/>
              </a:rPr>
              <a:t>product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recovered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productive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use</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nature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economy</a:t>
            </a:r>
            <a:endParaRPr lang="de-UA" dirty="0"/>
          </a:p>
        </p:txBody>
      </p:sp>
      <p:sp>
        <p:nvSpPr>
          <p:cNvPr id="4" name="Foliennummernplatzhalter 3"/>
          <p:cNvSpPr>
            <a:spLocks noGrp="1"/>
          </p:cNvSpPr>
          <p:nvPr>
            <p:ph type="sldNum" sz="quarter" idx="5"/>
          </p:nvPr>
        </p:nvSpPr>
        <p:spPr/>
        <p:txBody>
          <a:bodyPr/>
          <a:lstStyle/>
          <a:p>
            <a:fld id="{888100DC-7169-4755-83CA-EBF300ECEEC8}" type="slidenum">
              <a:rPr lang="en-US" smtClean="0"/>
              <a:t>20</a:t>
            </a:fld>
            <a:endParaRPr lang="en-US"/>
          </a:p>
        </p:txBody>
      </p:sp>
    </p:spTree>
    <p:extLst>
      <p:ext uri="{BB962C8B-B14F-4D97-AF65-F5344CB8AC3E}">
        <p14:creationId xmlns:p14="http://schemas.microsoft.com/office/powerpoint/2010/main" val="1781579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How</a:t>
            </a:r>
            <a:r>
              <a:rPr lang="de-DE" dirty="0"/>
              <a:t>: </a:t>
            </a:r>
            <a:r>
              <a:rPr lang="de-DE" dirty="0" err="1"/>
              <a:t>biodiversity</a:t>
            </a:r>
            <a:r>
              <a:rPr lang="de-DE" dirty="0"/>
              <a:t> </a:t>
            </a:r>
            <a:r>
              <a:rPr lang="de-DE" dirty="0" err="1"/>
              <a:t>management</a:t>
            </a:r>
            <a:r>
              <a:rPr lang="de-DE" dirty="0"/>
              <a:t> plan </a:t>
            </a:r>
            <a:r>
              <a:rPr lang="de-DE" dirty="0" err="1"/>
              <a:t>and</a:t>
            </a:r>
            <a:r>
              <a:rPr lang="de-DE" dirty="0"/>
              <a:t> </a:t>
            </a:r>
            <a:r>
              <a:rPr lang="de-DE" dirty="0" err="1"/>
              <a:t>monitoring</a:t>
            </a:r>
            <a:r>
              <a:rPr lang="de-DE" dirty="0"/>
              <a:t> </a:t>
            </a:r>
            <a:r>
              <a:rPr lang="de-DE" dirty="0" err="1"/>
              <a:t>programs</a:t>
            </a:r>
            <a:r>
              <a:rPr lang="de-DE" dirty="0"/>
              <a:t>, </a:t>
            </a:r>
            <a:r>
              <a:rPr lang="de-DE" dirty="0" err="1"/>
              <a:t>highlighting</a:t>
            </a:r>
            <a:r>
              <a:rPr lang="de-DE" dirty="0"/>
              <a:t> </a:t>
            </a:r>
            <a:r>
              <a:rPr lang="de-DE" dirty="0" err="1"/>
              <a:t>the</a:t>
            </a:r>
            <a:r>
              <a:rPr lang="de-DE" dirty="0"/>
              <a:t> </a:t>
            </a:r>
            <a:r>
              <a:rPr lang="de-DE" dirty="0" err="1"/>
              <a:t>importance</a:t>
            </a:r>
            <a:r>
              <a:rPr lang="de-DE" dirty="0"/>
              <a:t> </a:t>
            </a:r>
            <a:r>
              <a:rPr lang="de-DE" dirty="0" err="1"/>
              <a:t>of</a:t>
            </a:r>
            <a:endParaRPr lang="de-DE" dirty="0"/>
          </a:p>
          <a:p>
            <a:r>
              <a:rPr lang="de-DE" dirty="0" err="1"/>
              <a:t>avoiding</a:t>
            </a:r>
            <a:r>
              <a:rPr lang="de-DE" dirty="0"/>
              <a:t> </a:t>
            </a:r>
            <a:r>
              <a:rPr lang="de-DE" dirty="0" err="1"/>
              <a:t>and</a:t>
            </a:r>
            <a:r>
              <a:rPr lang="de-DE" dirty="0"/>
              <a:t> </a:t>
            </a:r>
            <a:r>
              <a:rPr lang="de-DE" dirty="0" err="1"/>
              <a:t>mitigating</a:t>
            </a:r>
            <a:r>
              <a:rPr lang="de-DE" dirty="0"/>
              <a:t> negative </a:t>
            </a:r>
            <a:r>
              <a:rPr lang="de-DE" dirty="0" err="1"/>
              <a:t>impacts</a:t>
            </a:r>
            <a:r>
              <a:rPr lang="de-DE" dirty="0"/>
              <a:t> on </a:t>
            </a:r>
            <a:r>
              <a:rPr lang="de-DE" dirty="0" err="1"/>
              <a:t>biodiversity</a:t>
            </a:r>
            <a:r>
              <a:rPr lang="de-DE" dirty="0"/>
              <a:t>.</a:t>
            </a:r>
          </a:p>
          <a:p>
            <a:endParaRPr lang="de-UA" dirty="0"/>
          </a:p>
        </p:txBody>
      </p:sp>
      <p:sp>
        <p:nvSpPr>
          <p:cNvPr id="4" name="Foliennummernplatzhalter 3"/>
          <p:cNvSpPr>
            <a:spLocks noGrp="1"/>
          </p:cNvSpPr>
          <p:nvPr>
            <p:ph type="sldNum" sz="quarter" idx="5"/>
          </p:nvPr>
        </p:nvSpPr>
        <p:spPr/>
        <p:txBody>
          <a:bodyPr/>
          <a:lstStyle/>
          <a:p>
            <a:fld id="{888100DC-7169-4755-83CA-EBF300ECEEC8}" type="slidenum">
              <a:rPr lang="en-US" smtClean="0"/>
              <a:t>22</a:t>
            </a:fld>
            <a:endParaRPr lang="en-US"/>
          </a:p>
        </p:txBody>
      </p:sp>
    </p:spTree>
    <p:extLst>
      <p:ext uri="{BB962C8B-B14F-4D97-AF65-F5344CB8AC3E}">
        <p14:creationId xmlns:p14="http://schemas.microsoft.com/office/powerpoint/2010/main" val="2480273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006BE02D-20C0-F840-AFAC-BEA99C74FDC2}" type="slidenum">
              <a:rPr lang="en-US" smtClean="0"/>
              <a:pPr/>
              <a:t>6</a:t>
            </a:fld>
            <a:endParaRPr lang="en-US"/>
          </a:p>
        </p:txBody>
      </p:sp>
    </p:spTree>
    <p:extLst>
      <p:ext uri="{BB962C8B-B14F-4D97-AF65-F5344CB8AC3E}">
        <p14:creationId xmlns:p14="http://schemas.microsoft.com/office/powerpoint/2010/main" val="1915642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de-DE" sz="1200" kern="1200" dirty="0" err="1">
                <a:solidFill>
                  <a:schemeClr val="tx1"/>
                </a:solidFill>
                <a:effectLst/>
                <a:latin typeface="+mn-lt"/>
                <a:ea typeface="+mn-ea"/>
                <a:cs typeface="+mn-cs"/>
              </a:rPr>
              <a:t>Sustainable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infrastructure</a:t>
            </a:r>
            <a:r>
              <a:rPr lang="de-DE" sz="1200" kern="1200" dirty="0">
                <a:solidFill>
                  <a:schemeClr val="tx1"/>
                </a:solidFill>
                <a:effectLst/>
                <a:latin typeface="+mn-lt"/>
                <a:ea typeface="+mn-ea"/>
                <a:cs typeface="+mn-cs"/>
              </a:rPr>
              <a:t> (SI)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an essential </a:t>
            </a:r>
            <a:r>
              <a:rPr lang="de-DE" sz="1200" kern="1200" dirty="0" err="1">
                <a:solidFill>
                  <a:schemeClr val="tx1"/>
                </a:solidFill>
                <a:effectLst/>
                <a:latin typeface="+mn-lt"/>
                <a:ea typeface="+mn-ea"/>
                <a:cs typeface="+mn-cs"/>
              </a:rPr>
              <a:t>foundation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achieving</a:t>
            </a:r>
            <a:r>
              <a:rPr lang="de-DE" sz="1200" kern="1200" dirty="0">
                <a:solidFill>
                  <a:schemeClr val="tx1"/>
                </a:solidFill>
                <a:effectLst/>
                <a:latin typeface="+mn-lt"/>
                <a:ea typeface="+mn-ea"/>
                <a:cs typeface="+mn-cs"/>
              </a:rPr>
              <a:t> inclusive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sustainable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growth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Sustainable</a:t>
            </a:r>
            <a:r>
              <a:rPr lang="de-DE" sz="1200" kern="1200" dirty="0">
                <a:solidFill>
                  <a:schemeClr val="tx1"/>
                </a:solidFill>
                <a:effectLst/>
                <a:latin typeface="+mn-lt"/>
                <a:ea typeface="+mn-ea"/>
                <a:cs typeface="+mn-cs"/>
              </a:rPr>
              <a:t> Development Goals (SDGs),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objectives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Paris Agreement.</a:t>
            </a:r>
          </a:p>
          <a:p>
            <a:endParaRPr lang="en-US" altLang="en-US" dirty="0"/>
          </a:p>
        </p:txBody>
      </p:sp>
    </p:spTree>
    <p:extLst>
      <p:ext uri="{BB962C8B-B14F-4D97-AF65-F5344CB8AC3E}">
        <p14:creationId xmlns:p14="http://schemas.microsoft.com/office/powerpoint/2010/main" val="15799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698729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Closing</a:t>
            </a:r>
            <a:r>
              <a:rPr lang="de-DE" dirty="0"/>
              <a:t> </a:t>
            </a:r>
            <a:r>
              <a:rPr lang="de-DE" dirty="0" err="1"/>
              <a:t>the</a:t>
            </a:r>
            <a:r>
              <a:rPr lang="de-DE" dirty="0"/>
              <a:t> </a:t>
            </a:r>
            <a:r>
              <a:rPr lang="de-DE" dirty="0" err="1"/>
              <a:t>infrastructure</a:t>
            </a:r>
            <a:r>
              <a:rPr lang="de-DE" dirty="0"/>
              <a:t> </a:t>
            </a:r>
            <a:r>
              <a:rPr lang="de-DE" dirty="0" err="1"/>
              <a:t>gap</a:t>
            </a:r>
            <a:r>
              <a:rPr lang="de-DE" dirty="0"/>
              <a:t> must </a:t>
            </a:r>
            <a:r>
              <a:rPr lang="de-DE" dirty="0" err="1"/>
              <a:t>go</a:t>
            </a:r>
            <a:r>
              <a:rPr lang="de-DE" dirty="0"/>
              <a:t> </a:t>
            </a:r>
            <a:r>
              <a:rPr lang="de-DE" dirty="0" err="1"/>
              <a:t>beyond</a:t>
            </a:r>
            <a:r>
              <a:rPr lang="de-DE" dirty="0"/>
              <a:t> </a:t>
            </a:r>
            <a:r>
              <a:rPr lang="de-DE" dirty="0" err="1"/>
              <a:t>building</a:t>
            </a:r>
            <a:r>
              <a:rPr lang="de-DE" dirty="0"/>
              <a:t> </a:t>
            </a:r>
            <a:r>
              <a:rPr lang="de-DE" dirty="0" err="1"/>
              <a:t>more</a:t>
            </a:r>
            <a:r>
              <a:rPr lang="de-DE" dirty="0"/>
              <a:t> </a:t>
            </a:r>
            <a:r>
              <a:rPr lang="de-DE" dirty="0" err="1"/>
              <a:t>roads</a:t>
            </a:r>
            <a:r>
              <a:rPr lang="de-DE" dirty="0"/>
              <a:t>, solar </a:t>
            </a:r>
            <a:r>
              <a:rPr lang="de-DE" dirty="0" err="1"/>
              <a:t>farms</a:t>
            </a:r>
            <a:r>
              <a:rPr lang="de-DE" dirty="0"/>
              <a:t>, </a:t>
            </a:r>
            <a:r>
              <a:rPr lang="de-DE" dirty="0" err="1"/>
              <a:t>and</a:t>
            </a:r>
            <a:r>
              <a:rPr lang="de-DE" dirty="0"/>
              <a:t> </a:t>
            </a:r>
            <a:r>
              <a:rPr lang="de-DE" dirty="0" err="1"/>
              <a:t>water</a:t>
            </a:r>
            <a:r>
              <a:rPr lang="de-DE" dirty="0"/>
              <a:t> </a:t>
            </a:r>
            <a:r>
              <a:rPr lang="de-DE" dirty="0" err="1"/>
              <a:t>treatment</a:t>
            </a:r>
            <a:r>
              <a:rPr lang="de-DE" dirty="0"/>
              <a:t> </a:t>
            </a:r>
            <a:r>
              <a:rPr lang="de-DE" dirty="0" err="1"/>
              <a:t>systems</a:t>
            </a:r>
            <a:r>
              <a:rPr lang="de-DE" dirty="0"/>
              <a:t>; </a:t>
            </a:r>
            <a:r>
              <a:rPr lang="de-DE" dirty="0" err="1"/>
              <a:t>it</a:t>
            </a:r>
            <a:r>
              <a:rPr lang="de-DE" dirty="0"/>
              <a:t> </a:t>
            </a:r>
            <a:r>
              <a:rPr lang="de-DE" dirty="0" err="1"/>
              <a:t>requires</a:t>
            </a:r>
            <a:r>
              <a:rPr lang="de-DE" dirty="0"/>
              <a:t> </a:t>
            </a:r>
            <a:r>
              <a:rPr lang="de-DE" dirty="0" err="1"/>
              <a:t>increasing</a:t>
            </a:r>
            <a:r>
              <a:rPr lang="de-DE" dirty="0"/>
              <a:t> </a:t>
            </a:r>
            <a:r>
              <a:rPr lang="de-DE" dirty="0" err="1"/>
              <a:t>the</a:t>
            </a:r>
            <a:r>
              <a:rPr lang="de-DE" dirty="0"/>
              <a:t> </a:t>
            </a:r>
            <a:r>
              <a:rPr lang="de-DE" dirty="0" err="1"/>
              <a:t>quality</a:t>
            </a:r>
            <a:r>
              <a:rPr lang="de-DE" dirty="0"/>
              <a:t>, </a:t>
            </a:r>
            <a:r>
              <a:rPr lang="de-DE" dirty="0" err="1"/>
              <a:t>efficiency</a:t>
            </a:r>
            <a:r>
              <a:rPr lang="de-DE" dirty="0"/>
              <a:t>, </a:t>
            </a:r>
            <a:r>
              <a:rPr lang="de-DE" dirty="0" err="1"/>
              <a:t>and</a:t>
            </a:r>
            <a:r>
              <a:rPr lang="de-DE" dirty="0"/>
              <a:t> </a:t>
            </a:r>
            <a:r>
              <a:rPr lang="de-DE" dirty="0" err="1"/>
              <a:t>innovation</a:t>
            </a:r>
            <a:r>
              <a:rPr lang="de-DE" dirty="0"/>
              <a:t> </a:t>
            </a:r>
            <a:r>
              <a:rPr lang="de-DE" dirty="0" err="1"/>
              <a:t>of</a:t>
            </a:r>
            <a:r>
              <a:rPr lang="de-DE" dirty="0"/>
              <a:t> </a:t>
            </a:r>
            <a:r>
              <a:rPr lang="de-DE" dirty="0" err="1"/>
              <a:t>service</a:t>
            </a:r>
            <a:r>
              <a:rPr lang="de-DE" dirty="0"/>
              <a:t> </a:t>
            </a:r>
            <a:r>
              <a:rPr lang="de-DE" dirty="0" err="1"/>
              <a:t>delivery</a:t>
            </a:r>
            <a:r>
              <a:rPr lang="de-DE" dirty="0"/>
              <a:t> </a:t>
            </a:r>
            <a:r>
              <a:rPr lang="de-DE" dirty="0" err="1"/>
              <a:t>and</a:t>
            </a:r>
            <a:r>
              <a:rPr lang="de-DE" dirty="0"/>
              <a:t> </a:t>
            </a:r>
            <a:r>
              <a:rPr lang="de-DE" dirty="0" err="1"/>
              <a:t>transforming</a:t>
            </a:r>
            <a:r>
              <a:rPr lang="de-DE" dirty="0"/>
              <a:t> </a:t>
            </a:r>
            <a:r>
              <a:rPr lang="de-DE" dirty="0" err="1"/>
              <a:t>how</a:t>
            </a:r>
            <a:r>
              <a:rPr lang="de-DE" dirty="0"/>
              <a:t> </a:t>
            </a:r>
            <a:r>
              <a:rPr lang="de-DE" dirty="0" err="1"/>
              <a:t>public</a:t>
            </a:r>
            <a:r>
              <a:rPr lang="de-DE" dirty="0"/>
              <a:t> </a:t>
            </a:r>
            <a:r>
              <a:rPr lang="de-DE" dirty="0" err="1"/>
              <a:t>and</a:t>
            </a:r>
            <a:r>
              <a:rPr lang="de-DE" dirty="0"/>
              <a:t> private </a:t>
            </a:r>
            <a:r>
              <a:rPr lang="de-DE" dirty="0" err="1"/>
              <a:t>project</a:t>
            </a:r>
            <a:r>
              <a:rPr lang="de-DE" dirty="0"/>
              <a:t> </a:t>
            </a:r>
            <a:r>
              <a:rPr lang="de-DE" dirty="0" err="1"/>
              <a:t>developers</a:t>
            </a:r>
            <a:r>
              <a:rPr lang="de-DE" dirty="0"/>
              <a:t> plan, </a:t>
            </a:r>
            <a:r>
              <a:rPr lang="de-DE" dirty="0" err="1"/>
              <a:t>procure</a:t>
            </a:r>
            <a:r>
              <a:rPr lang="de-DE" dirty="0"/>
              <a:t>, </a:t>
            </a:r>
            <a:r>
              <a:rPr lang="de-DE" dirty="0" err="1"/>
              <a:t>finance</a:t>
            </a:r>
            <a:r>
              <a:rPr lang="de-DE" dirty="0"/>
              <a:t>, </a:t>
            </a:r>
            <a:r>
              <a:rPr lang="de-DE" dirty="0" err="1"/>
              <a:t>and</a:t>
            </a:r>
            <a:r>
              <a:rPr lang="de-DE" dirty="0"/>
              <a:t> </a:t>
            </a:r>
            <a:r>
              <a:rPr lang="de-DE" dirty="0" err="1"/>
              <a:t>operate</a:t>
            </a:r>
            <a:r>
              <a:rPr lang="de-DE" dirty="0"/>
              <a:t> </a:t>
            </a:r>
            <a:r>
              <a:rPr lang="de-DE" dirty="0" err="1"/>
              <a:t>assets</a:t>
            </a:r>
            <a:r>
              <a:rPr lang="de-DE" dirty="0"/>
              <a:t> </a:t>
            </a:r>
            <a:r>
              <a:rPr lang="de-DE" dirty="0" err="1"/>
              <a:t>that</a:t>
            </a:r>
            <a:r>
              <a:rPr lang="de-DE" dirty="0"/>
              <a:t> </a:t>
            </a:r>
            <a:r>
              <a:rPr lang="de-DE" dirty="0" err="1"/>
              <a:t>meet</a:t>
            </a:r>
            <a:r>
              <a:rPr lang="de-DE" dirty="0"/>
              <a:t> all </a:t>
            </a:r>
            <a:r>
              <a:rPr lang="de-DE" dirty="0" err="1"/>
              <a:t>sustainability</a:t>
            </a:r>
            <a:r>
              <a:rPr lang="de-DE" dirty="0"/>
              <a:t> </a:t>
            </a:r>
            <a:r>
              <a:rPr lang="de-DE" dirty="0" err="1"/>
              <a:t>criteria</a:t>
            </a:r>
            <a:r>
              <a:rPr lang="de-DE" dirty="0"/>
              <a:t> (</a:t>
            </a:r>
            <a:r>
              <a:rPr lang="de-DE" dirty="0" err="1"/>
              <a:t>social</a:t>
            </a:r>
            <a:r>
              <a:rPr lang="de-DE" dirty="0"/>
              <a:t>, environmental, </a:t>
            </a:r>
            <a:r>
              <a:rPr lang="de-DE" dirty="0" err="1"/>
              <a:t>institutional</a:t>
            </a:r>
            <a:r>
              <a:rPr lang="de-DE" dirty="0"/>
              <a:t>, </a:t>
            </a:r>
            <a:r>
              <a:rPr lang="de-DE" dirty="0" err="1"/>
              <a:t>and</a:t>
            </a:r>
            <a:r>
              <a:rPr lang="de-DE" dirty="0"/>
              <a:t> </a:t>
            </a:r>
            <a:r>
              <a:rPr lang="de-DE" dirty="0" err="1"/>
              <a:t>economic-financial</a:t>
            </a:r>
            <a:r>
              <a:rPr lang="de-DE" dirty="0"/>
              <a:t> </a:t>
            </a:r>
            <a:r>
              <a:rPr lang="de-DE" dirty="0" err="1"/>
              <a:t>aspects</a:t>
            </a:r>
            <a:r>
              <a:rPr lang="de-DE" dirty="0"/>
              <a:t> </a:t>
            </a:r>
            <a:r>
              <a:rPr lang="de-DE" dirty="0" err="1"/>
              <a:t>across</a:t>
            </a:r>
            <a:r>
              <a:rPr lang="de-DE" dirty="0"/>
              <a:t> </a:t>
            </a:r>
            <a:r>
              <a:rPr lang="de-DE" dirty="0" err="1"/>
              <a:t>the</a:t>
            </a:r>
            <a:r>
              <a:rPr lang="de-DE" dirty="0"/>
              <a:t> </a:t>
            </a:r>
            <a:r>
              <a:rPr lang="de-DE" dirty="0" err="1"/>
              <a:t>asset</a:t>
            </a:r>
            <a:r>
              <a:rPr lang="de-DE" dirty="0"/>
              <a:t> </a:t>
            </a:r>
            <a:r>
              <a:rPr lang="de-DE" dirty="0" err="1"/>
              <a:t>lifecycle</a:t>
            </a:r>
            <a:r>
              <a:rPr lang="de-DE" dirty="0"/>
              <a:t>). </a:t>
            </a:r>
            <a:endParaRPr lang="de-UA" dirty="0"/>
          </a:p>
        </p:txBody>
      </p:sp>
      <p:sp>
        <p:nvSpPr>
          <p:cNvPr id="4" name="Foliennummernplatzhalter 3"/>
          <p:cNvSpPr>
            <a:spLocks noGrp="1"/>
          </p:cNvSpPr>
          <p:nvPr>
            <p:ph type="sldNum" sz="quarter" idx="5"/>
          </p:nvPr>
        </p:nvSpPr>
        <p:spPr/>
        <p:txBody>
          <a:bodyPr/>
          <a:lstStyle/>
          <a:p>
            <a:fld id="{888100DC-7169-4755-83CA-EBF300ECEEC8}" type="slidenum">
              <a:rPr lang="en-US" smtClean="0"/>
              <a:t>10</a:t>
            </a:fld>
            <a:endParaRPr lang="en-US"/>
          </a:p>
        </p:txBody>
      </p:sp>
    </p:spTree>
    <p:extLst>
      <p:ext uri="{BB962C8B-B14F-4D97-AF65-F5344CB8AC3E}">
        <p14:creationId xmlns:p14="http://schemas.microsoft.com/office/powerpoint/2010/main" val="3892325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86000" y="514350"/>
            <a:ext cx="4572000" cy="2571750"/>
          </a:xfrm>
        </p:spPr>
      </p:sp>
      <p:sp>
        <p:nvSpPr>
          <p:cNvPr id="3" name="Notizenplatzhalter 2"/>
          <p:cNvSpPr>
            <a:spLocks noGrp="1"/>
          </p:cNvSpPr>
          <p:nvPr>
            <p:ph type="body" idx="1"/>
          </p:nvPr>
        </p:nvSpPr>
        <p:spPr/>
        <p:txBody>
          <a:bodyPr/>
          <a:lstStyle/>
          <a:p>
            <a:endParaRPr lang="de-UA"/>
          </a:p>
        </p:txBody>
      </p:sp>
    </p:spTree>
    <p:extLst>
      <p:ext uri="{BB962C8B-B14F-4D97-AF65-F5344CB8AC3E}">
        <p14:creationId xmlns:p14="http://schemas.microsoft.com/office/powerpoint/2010/main" val="2094615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UA" dirty="0"/>
              <a:t>Infrastructure  projects  should  help  reduce  Greenhouse  Gas  (GHG)  emissions.  Infrastructure projects  should  be  aligned  both  with  national  GHG  reduction  policies  and  targets  and international  commitments  such  as  the  Paris  Agreement  to  combat  global  warming.  GHG emissions assessments should consider the full life cycle of the project. </a:t>
            </a:r>
          </a:p>
          <a:p>
            <a:endParaRPr lang="de-UA" dirty="0"/>
          </a:p>
        </p:txBody>
      </p:sp>
      <p:sp>
        <p:nvSpPr>
          <p:cNvPr id="4" name="Foliennummernplatzhalter 3"/>
          <p:cNvSpPr>
            <a:spLocks noGrp="1"/>
          </p:cNvSpPr>
          <p:nvPr>
            <p:ph type="sldNum" sz="quarter" idx="5"/>
          </p:nvPr>
        </p:nvSpPr>
        <p:spPr/>
        <p:txBody>
          <a:bodyPr/>
          <a:lstStyle/>
          <a:p>
            <a:fld id="{888100DC-7169-4755-83CA-EBF300ECEEC8}" type="slidenum">
              <a:rPr lang="en-US" smtClean="0"/>
              <a:t>17</a:t>
            </a:fld>
            <a:endParaRPr lang="en-US"/>
          </a:p>
        </p:txBody>
      </p:sp>
    </p:spTree>
    <p:extLst>
      <p:ext uri="{BB962C8B-B14F-4D97-AF65-F5344CB8AC3E}">
        <p14:creationId xmlns:p14="http://schemas.microsoft.com/office/powerpoint/2010/main" val="1244539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12750" indent="-88900" algn="just">
              <a:buFont typeface="Arial" panose="020B0604020202020204" pitchFamily="34" charset="0"/>
              <a:buChar char="•"/>
            </a:pPr>
            <a:r>
              <a:rPr lang="en-US" sz="1400" dirty="0">
                <a:latin typeface="Century Gothic" panose="020B0502020202020204" pitchFamily="34" charset="0"/>
                <a:ea typeface="Verdana" panose="020B0604030504040204" pitchFamily="34" charset="0"/>
                <a:cs typeface="Verdana" panose="020B0604030504040204" pitchFamily="34" charset="0"/>
              </a:rPr>
              <a:t>Incorporating climate change considerations into existing PPP policy frameworks to enable integration of climate resilience into planning and design of new PPP projects  and ideally also revising frameworks of  existing projects</a:t>
            </a:r>
          </a:p>
          <a:p>
            <a:pPr marL="412750" indent="-88900" algn="just">
              <a:buFont typeface="Arial" panose="020B0604020202020204" pitchFamily="34" charset="0"/>
              <a:buChar char="•"/>
            </a:pPr>
            <a:r>
              <a:rPr lang="en-US" sz="1400" dirty="0">
                <a:latin typeface="Century Gothic" panose="020B0502020202020204" pitchFamily="34" charset="0"/>
                <a:ea typeface="Verdana" panose="020B0604030504040204" pitchFamily="34" charset="0"/>
                <a:cs typeface="Verdana" panose="020B0604030504040204" pitchFamily="34" charset="0"/>
              </a:rPr>
              <a:t>Climate resilience mainstreamed in public investment management systems, specifically in engineering standards, for the development of all kinds of infrastructure, including PPPs</a:t>
            </a:r>
          </a:p>
          <a:p>
            <a:pPr marL="412750" indent="-88900" algn="just">
              <a:buFont typeface="Arial" panose="020B0604020202020204" pitchFamily="34" charset="0"/>
              <a:buChar char="•"/>
            </a:pPr>
            <a:r>
              <a:rPr lang="en-US" sz="1400" dirty="0">
                <a:latin typeface="Century Gothic" panose="020B0502020202020204" pitchFamily="34" charset="0"/>
                <a:ea typeface="Verdana" panose="020B0604030504040204" pitchFamily="34" charset="0"/>
                <a:cs typeface="Verdana" panose="020B0604030504040204" pitchFamily="34" charset="0"/>
              </a:rPr>
              <a:t>Policy alignment between climate change policies, national infrastructure planning and  SDG-reporting</a:t>
            </a:r>
          </a:p>
          <a:p>
            <a:pPr marL="495300" indent="-171450" algn="just">
              <a:buFont typeface="Arial" panose="020B0604020202020204" pitchFamily="34" charset="0"/>
              <a:buChar char="•"/>
            </a:pPr>
            <a:r>
              <a:rPr lang="en-US" sz="1400" dirty="0">
                <a:latin typeface="Century Gothic" panose="020B0502020202020204" pitchFamily="34" charset="0"/>
                <a:ea typeface="Verdana" panose="020B0604030504040204" pitchFamily="34" charset="0"/>
                <a:cs typeface="Verdana" panose="020B0604030504040204" pitchFamily="34" charset="0"/>
              </a:rPr>
              <a:t>Allocation of Climate risks in PPP healthcare project</a:t>
            </a:r>
          </a:p>
          <a:p>
            <a:pPr marL="495300" lvl="1" indent="-171450">
              <a:buFont typeface="Arial" panose="020B0604020202020204" pitchFamily="34" charset="0"/>
              <a:buChar char="•"/>
            </a:pPr>
            <a:r>
              <a:rPr lang="en-US" sz="1400" dirty="0">
                <a:latin typeface="Century Gothic" panose="020B0502020202020204" pitchFamily="34" charset="0"/>
                <a:ea typeface="Verdana" panose="020B0604030504040204" pitchFamily="34" charset="0"/>
                <a:cs typeface="Verdana" panose="020B0604030504040204" pitchFamily="34" charset="0"/>
              </a:rPr>
              <a:t>Identification of  climate risks within PPP</a:t>
            </a:r>
          </a:p>
          <a:p>
            <a:pPr marL="495300" lvl="1" indent="-171450">
              <a:buFont typeface="Arial" panose="020B0604020202020204" pitchFamily="34" charset="0"/>
              <a:buChar char="•"/>
            </a:pPr>
            <a:r>
              <a:rPr lang="en-US" sz="1400" dirty="0">
                <a:latin typeface="Century Gothic" panose="020B0502020202020204" pitchFamily="34" charset="0"/>
                <a:ea typeface="Verdana" panose="020B0604030504040204" pitchFamily="34" charset="0"/>
                <a:cs typeface="Verdana" panose="020B0604030504040204" pitchFamily="34" charset="0"/>
              </a:rPr>
              <a:t>Assessment of climate risks </a:t>
            </a:r>
          </a:p>
          <a:p>
            <a:pPr marL="495300" lvl="1" indent="-171450">
              <a:buFont typeface="Arial" panose="020B0604020202020204" pitchFamily="34" charset="0"/>
              <a:buChar char="•"/>
            </a:pPr>
            <a:r>
              <a:rPr lang="en-US" sz="1400" dirty="0">
                <a:latin typeface="Century Gothic" panose="020B0502020202020204" pitchFamily="34" charset="0"/>
                <a:ea typeface="Verdana" panose="020B0604030504040204" pitchFamily="34" charset="0"/>
                <a:cs typeface="Verdana" panose="020B0604030504040204" pitchFamily="34" charset="0"/>
              </a:rPr>
              <a:t>Allocation of climate risks</a:t>
            </a:r>
            <a:r>
              <a:rPr lang="de-DE" sz="1400" dirty="0">
                <a:latin typeface="Century Gothic" panose="020B0502020202020204" pitchFamily="34" charset="0"/>
                <a:ea typeface="Verdana" panose="020B0604030504040204" pitchFamily="34" charset="0"/>
                <a:cs typeface="Verdana" panose="020B0604030504040204" pitchFamily="34" charset="0"/>
              </a:rPr>
              <a:t> </a:t>
            </a:r>
            <a:endParaRPr lang="en-US" sz="1400" dirty="0">
              <a:latin typeface="Century Gothic" panose="020B0502020202020204" pitchFamily="34" charset="0"/>
              <a:ea typeface="Verdana" panose="020B0604030504040204" pitchFamily="34" charset="0"/>
              <a:cs typeface="Verdana" panose="020B0604030504040204" pitchFamily="34" charset="0"/>
            </a:endParaRPr>
          </a:p>
          <a:p>
            <a:pPr marL="495300" lvl="1" indent="-171450">
              <a:buFont typeface="Arial" panose="020B0604020202020204" pitchFamily="34" charset="0"/>
              <a:buChar char="•"/>
            </a:pPr>
            <a:r>
              <a:rPr lang="en-US" sz="1400" dirty="0">
                <a:latin typeface="Century Gothic" panose="020B0502020202020204" pitchFamily="34" charset="0"/>
                <a:ea typeface="Verdana" panose="020B0604030504040204" pitchFamily="34" charset="0"/>
                <a:cs typeface="Verdana" panose="020B0604030504040204" pitchFamily="34" charset="0"/>
              </a:rPr>
              <a:t>Climate risk mitigation</a:t>
            </a:r>
          </a:p>
          <a:p>
            <a:pPr marL="495300" lvl="1" indent="-171450">
              <a:buFont typeface="Arial" panose="020B0604020202020204" pitchFamily="34" charset="0"/>
              <a:buChar char="•"/>
            </a:pPr>
            <a:r>
              <a:rPr lang="en-US" sz="1400" dirty="0">
                <a:latin typeface="Century Gothic" panose="020B0502020202020204" pitchFamily="34" charset="0"/>
                <a:ea typeface="Verdana" panose="020B0604030504040204" pitchFamily="34" charset="0"/>
                <a:cs typeface="Verdana" panose="020B0604030504040204" pitchFamily="34" charset="0"/>
              </a:rPr>
              <a:t>Climate risk monitoring and review</a:t>
            </a:r>
            <a:endParaRPr lang="de-DE" sz="1400" dirty="0">
              <a:latin typeface="Century Gothic" panose="020B0502020202020204" pitchFamily="34" charset="0"/>
              <a:ea typeface="Verdana" panose="020B0604030504040204" pitchFamily="34" charset="0"/>
              <a:cs typeface="Verdana" panose="020B0604030504040204" pitchFamily="34" charset="0"/>
            </a:endParaRPr>
          </a:p>
          <a:p>
            <a:endParaRPr lang="de-UA" dirty="0"/>
          </a:p>
        </p:txBody>
      </p:sp>
      <p:sp>
        <p:nvSpPr>
          <p:cNvPr id="4" name="Foliennummernplatzhalter 3"/>
          <p:cNvSpPr>
            <a:spLocks noGrp="1"/>
          </p:cNvSpPr>
          <p:nvPr>
            <p:ph type="sldNum" sz="quarter" idx="5"/>
          </p:nvPr>
        </p:nvSpPr>
        <p:spPr/>
        <p:txBody>
          <a:bodyPr/>
          <a:lstStyle/>
          <a:p>
            <a:fld id="{888100DC-7169-4755-83CA-EBF300ECEEC8}" type="slidenum">
              <a:rPr lang="en-US" smtClean="0"/>
              <a:t>18</a:t>
            </a:fld>
            <a:endParaRPr lang="en-US"/>
          </a:p>
        </p:txBody>
      </p:sp>
    </p:spTree>
    <p:extLst>
      <p:ext uri="{BB962C8B-B14F-4D97-AF65-F5344CB8AC3E}">
        <p14:creationId xmlns:p14="http://schemas.microsoft.com/office/powerpoint/2010/main" val="608759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12750" indent="-88900" algn="just">
              <a:buFont typeface="Arial" panose="020B0604020202020204" pitchFamily="34" charset="0"/>
              <a:buChar char="•"/>
            </a:pPr>
            <a:r>
              <a:rPr lang="en-US" sz="1400" dirty="0">
                <a:latin typeface="Century Gothic" panose="020B0502020202020204" pitchFamily="34" charset="0"/>
                <a:ea typeface="Verdana" panose="020B0604030504040204" pitchFamily="34" charset="0"/>
                <a:cs typeface="Verdana" panose="020B0604030504040204" pitchFamily="34" charset="0"/>
              </a:rPr>
              <a:t>Incorporating climate change considerations into existing PPP policy frameworks to enable integration of climate resilience into planning and design of new PPP projects  and ideally also revising frameworks of  existing projects</a:t>
            </a:r>
          </a:p>
          <a:p>
            <a:pPr marL="412750" indent="-88900" algn="just">
              <a:buFont typeface="Arial" panose="020B0604020202020204" pitchFamily="34" charset="0"/>
              <a:buChar char="•"/>
            </a:pPr>
            <a:r>
              <a:rPr lang="en-US" sz="1400" dirty="0">
                <a:latin typeface="Century Gothic" panose="020B0502020202020204" pitchFamily="34" charset="0"/>
                <a:ea typeface="Verdana" panose="020B0604030504040204" pitchFamily="34" charset="0"/>
                <a:cs typeface="Verdana" panose="020B0604030504040204" pitchFamily="34" charset="0"/>
              </a:rPr>
              <a:t>Climate resilience mainstreamed in public investment management systems, specifically in engineering standards, for the development of all kinds of infrastructure, including PPPs</a:t>
            </a:r>
          </a:p>
          <a:p>
            <a:pPr marL="412750" indent="-88900" algn="just">
              <a:buFont typeface="Arial" panose="020B0604020202020204" pitchFamily="34" charset="0"/>
              <a:buChar char="•"/>
            </a:pPr>
            <a:r>
              <a:rPr lang="en-US" sz="1400" dirty="0">
                <a:latin typeface="Century Gothic" panose="020B0502020202020204" pitchFamily="34" charset="0"/>
                <a:ea typeface="Verdana" panose="020B0604030504040204" pitchFamily="34" charset="0"/>
                <a:cs typeface="Verdana" panose="020B0604030504040204" pitchFamily="34" charset="0"/>
              </a:rPr>
              <a:t>Policy alignment between climate change policies, national infrastructure planning and  SDG-reporting</a:t>
            </a:r>
          </a:p>
          <a:p>
            <a:pPr marL="495300" indent="-171450" algn="just">
              <a:buFont typeface="Arial" panose="020B0604020202020204" pitchFamily="34" charset="0"/>
              <a:buChar char="•"/>
            </a:pPr>
            <a:r>
              <a:rPr lang="en-US" sz="1400" dirty="0">
                <a:latin typeface="Century Gothic" panose="020B0502020202020204" pitchFamily="34" charset="0"/>
                <a:ea typeface="Verdana" panose="020B0604030504040204" pitchFamily="34" charset="0"/>
                <a:cs typeface="Verdana" panose="020B0604030504040204" pitchFamily="34" charset="0"/>
              </a:rPr>
              <a:t>Allocation of Climate risks in PPP healthcare project</a:t>
            </a:r>
          </a:p>
          <a:p>
            <a:pPr marL="495300" lvl="1" indent="-171450">
              <a:buFont typeface="Arial" panose="020B0604020202020204" pitchFamily="34" charset="0"/>
              <a:buChar char="•"/>
            </a:pPr>
            <a:r>
              <a:rPr lang="en-US" sz="1400" dirty="0">
                <a:latin typeface="Century Gothic" panose="020B0502020202020204" pitchFamily="34" charset="0"/>
                <a:ea typeface="Verdana" panose="020B0604030504040204" pitchFamily="34" charset="0"/>
                <a:cs typeface="Verdana" panose="020B0604030504040204" pitchFamily="34" charset="0"/>
              </a:rPr>
              <a:t>Identification of  climate risks within PPP</a:t>
            </a:r>
          </a:p>
          <a:p>
            <a:pPr marL="495300" lvl="1" indent="-171450">
              <a:buFont typeface="Arial" panose="020B0604020202020204" pitchFamily="34" charset="0"/>
              <a:buChar char="•"/>
            </a:pPr>
            <a:r>
              <a:rPr lang="en-US" sz="1400" dirty="0">
                <a:latin typeface="Century Gothic" panose="020B0502020202020204" pitchFamily="34" charset="0"/>
                <a:ea typeface="Verdana" panose="020B0604030504040204" pitchFamily="34" charset="0"/>
                <a:cs typeface="Verdana" panose="020B0604030504040204" pitchFamily="34" charset="0"/>
              </a:rPr>
              <a:t>Assessment of climate risks </a:t>
            </a:r>
          </a:p>
          <a:p>
            <a:pPr marL="495300" lvl="1" indent="-171450">
              <a:buFont typeface="Arial" panose="020B0604020202020204" pitchFamily="34" charset="0"/>
              <a:buChar char="•"/>
            </a:pPr>
            <a:r>
              <a:rPr lang="en-US" sz="1400" dirty="0">
                <a:latin typeface="Century Gothic" panose="020B0502020202020204" pitchFamily="34" charset="0"/>
                <a:ea typeface="Verdana" panose="020B0604030504040204" pitchFamily="34" charset="0"/>
                <a:cs typeface="Verdana" panose="020B0604030504040204" pitchFamily="34" charset="0"/>
              </a:rPr>
              <a:t>Allocation of climate risks</a:t>
            </a:r>
            <a:r>
              <a:rPr lang="de-DE" sz="1400" dirty="0">
                <a:latin typeface="Century Gothic" panose="020B0502020202020204" pitchFamily="34" charset="0"/>
                <a:ea typeface="Verdana" panose="020B0604030504040204" pitchFamily="34" charset="0"/>
                <a:cs typeface="Verdana" panose="020B0604030504040204" pitchFamily="34" charset="0"/>
              </a:rPr>
              <a:t> </a:t>
            </a:r>
            <a:endParaRPr lang="en-US" sz="1400" dirty="0">
              <a:latin typeface="Century Gothic" panose="020B0502020202020204" pitchFamily="34" charset="0"/>
              <a:ea typeface="Verdana" panose="020B0604030504040204" pitchFamily="34" charset="0"/>
              <a:cs typeface="Verdana" panose="020B0604030504040204" pitchFamily="34" charset="0"/>
            </a:endParaRPr>
          </a:p>
          <a:p>
            <a:pPr marL="495300" lvl="1" indent="-171450">
              <a:buFont typeface="Arial" panose="020B0604020202020204" pitchFamily="34" charset="0"/>
              <a:buChar char="•"/>
            </a:pPr>
            <a:r>
              <a:rPr lang="en-US" sz="1400" dirty="0">
                <a:latin typeface="Century Gothic" panose="020B0502020202020204" pitchFamily="34" charset="0"/>
                <a:ea typeface="Verdana" panose="020B0604030504040204" pitchFamily="34" charset="0"/>
                <a:cs typeface="Verdana" panose="020B0604030504040204" pitchFamily="34" charset="0"/>
              </a:rPr>
              <a:t>Climate risk mitigation</a:t>
            </a:r>
          </a:p>
          <a:p>
            <a:pPr marL="495300" lvl="1" indent="-171450">
              <a:buFont typeface="Arial" panose="020B0604020202020204" pitchFamily="34" charset="0"/>
              <a:buChar char="•"/>
            </a:pPr>
            <a:r>
              <a:rPr lang="en-US" sz="1400" dirty="0">
                <a:latin typeface="Century Gothic" panose="020B0502020202020204" pitchFamily="34" charset="0"/>
                <a:ea typeface="Verdana" panose="020B0604030504040204" pitchFamily="34" charset="0"/>
                <a:cs typeface="Verdana" panose="020B0604030504040204" pitchFamily="34" charset="0"/>
              </a:rPr>
              <a:t>Climate risk monitoring and review</a:t>
            </a:r>
            <a:endParaRPr lang="de-DE" sz="1400" dirty="0">
              <a:latin typeface="Century Gothic" panose="020B0502020202020204" pitchFamily="34" charset="0"/>
              <a:ea typeface="Verdana" panose="020B0604030504040204" pitchFamily="34" charset="0"/>
              <a:cs typeface="Verdana" panose="020B0604030504040204" pitchFamily="34" charset="0"/>
            </a:endParaRPr>
          </a:p>
          <a:p>
            <a:endParaRPr lang="de-UA" dirty="0"/>
          </a:p>
        </p:txBody>
      </p:sp>
      <p:sp>
        <p:nvSpPr>
          <p:cNvPr id="4" name="Foliennummernplatzhalter 3"/>
          <p:cNvSpPr>
            <a:spLocks noGrp="1"/>
          </p:cNvSpPr>
          <p:nvPr>
            <p:ph type="sldNum" sz="quarter" idx="5"/>
          </p:nvPr>
        </p:nvSpPr>
        <p:spPr/>
        <p:txBody>
          <a:bodyPr/>
          <a:lstStyle/>
          <a:p>
            <a:fld id="{888100DC-7169-4755-83CA-EBF300ECEEC8}" type="slidenum">
              <a:rPr lang="en-US" smtClean="0"/>
              <a:t>19</a:t>
            </a:fld>
            <a:endParaRPr lang="en-US"/>
          </a:p>
        </p:txBody>
      </p:sp>
    </p:spTree>
    <p:extLst>
      <p:ext uri="{BB962C8B-B14F-4D97-AF65-F5344CB8AC3E}">
        <p14:creationId xmlns:p14="http://schemas.microsoft.com/office/powerpoint/2010/main" val="3195117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023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Style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1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Agenda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14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5A62946D-F2ED-4A3A-AFF2-114E504B5745}"/>
              </a:ext>
            </a:extLst>
          </p:cNvPr>
          <p:cNvSpPr/>
          <p:nvPr userDrawn="1"/>
        </p:nvSpPr>
        <p:spPr>
          <a:xfrm>
            <a:off x="2893325" y="0"/>
            <a:ext cx="8973404" cy="6858000"/>
          </a:xfrm>
          <a:custGeom>
            <a:avLst/>
            <a:gdLst>
              <a:gd name="connsiteX0" fmla="*/ 2419756 w 9202402"/>
              <a:gd name="connsiteY0" fmla="*/ 0 h 6858000"/>
              <a:gd name="connsiteX1" fmla="*/ 9202402 w 9202402"/>
              <a:gd name="connsiteY1" fmla="*/ 0 h 6858000"/>
              <a:gd name="connsiteX2" fmla="*/ 9188795 w 9202402"/>
              <a:gd name="connsiteY2" fmla="*/ 6858000 h 6858000"/>
              <a:gd name="connsiteX3" fmla="*/ 0 w 9202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202402" h="6858000">
                <a:moveTo>
                  <a:pt x="2419756" y="0"/>
                </a:moveTo>
                <a:lnTo>
                  <a:pt x="9202402" y="0"/>
                </a:lnTo>
                <a:lnTo>
                  <a:pt x="9188795"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entury Gothic" panose="020B0502020202020204" pitchFamily="34" charset="0"/>
            </a:endParaRPr>
          </a:p>
        </p:txBody>
      </p:sp>
      <p:sp>
        <p:nvSpPr>
          <p:cNvPr id="7" name="Freeform: Shape 6">
            <a:extLst>
              <a:ext uri="{FF2B5EF4-FFF2-40B4-BE49-F238E27FC236}">
                <a16:creationId xmlns:a16="http://schemas.microsoft.com/office/drawing/2014/main" id="{2B98542A-477C-4DE9-BE76-734F0C55D2E2}"/>
              </a:ext>
            </a:extLst>
          </p:cNvPr>
          <p:cNvSpPr/>
          <p:nvPr userDrawn="1"/>
        </p:nvSpPr>
        <p:spPr>
          <a:xfrm>
            <a:off x="3218596" y="0"/>
            <a:ext cx="8973404" cy="6858000"/>
          </a:xfrm>
          <a:custGeom>
            <a:avLst/>
            <a:gdLst>
              <a:gd name="connsiteX0" fmla="*/ 2419756 w 9202402"/>
              <a:gd name="connsiteY0" fmla="*/ 0 h 6858000"/>
              <a:gd name="connsiteX1" fmla="*/ 9202402 w 9202402"/>
              <a:gd name="connsiteY1" fmla="*/ 0 h 6858000"/>
              <a:gd name="connsiteX2" fmla="*/ 9188795 w 9202402"/>
              <a:gd name="connsiteY2" fmla="*/ 6858000 h 6858000"/>
              <a:gd name="connsiteX3" fmla="*/ 0 w 9202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202402" h="6858000">
                <a:moveTo>
                  <a:pt x="2419756" y="0"/>
                </a:moveTo>
                <a:lnTo>
                  <a:pt x="9202402" y="0"/>
                </a:lnTo>
                <a:lnTo>
                  <a:pt x="9188795"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entury Gothic" panose="020B0502020202020204" pitchFamily="34" charset="0"/>
            </a:endParaRPr>
          </a:p>
        </p:txBody>
      </p:sp>
    </p:spTree>
    <p:extLst>
      <p:ext uri="{BB962C8B-B14F-4D97-AF65-F5344CB8AC3E}">
        <p14:creationId xmlns:p14="http://schemas.microsoft.com/office/powerpoint/2010/main" val="992273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0974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5738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448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tyle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Picture Placeholder 13">
            <a:extLst>
              <a:ext uri="{FF2B5EF4-FFF2-40B4-BE49-F238E27FC236}">
                <a16:creationId xmlns:a16="http://schemas.microsoft.com/office/drawing/2014/main" id="{9724905C-0466-437C-B401-0D9138D8404B}"/>
              </a:ext>
            </a:extLst>
          </p:cNvPr>
          <p:cNvSpPr>
            <a:spLocks noGrp="1"/>
          </p:cNvSpPr>
          <p:nvPr>
            <p:ph type="pic" sz="quarter" idx="11" hasCustomPrompt="1"/>
          </p:nvPr>
        </p:nvSpPr>
        <p:spPr>
          <a:xfrm>
            <a:off x="5407010" y="2578730"/>
            <a:ext cx="1786270" cy="1786270"/>
          </a:xfrm>
          <a:prstGeom prst="ellipse">
            <a:avLst/>
          </a:prstGeom>
          <a:solidFill>
            <a:schemeClr val="bg1">
              <a:lumMod val="95000"/>
            </a:schemeClr>
          </a:solidFill>
        </p:spPr>
        <p:txBody>
          <a:bodyPr lIns="144000" tIns="0" anchor="ctr"/>
          <a:lstStyle>
            <a:lvl1pPr marL="0" indent="0" algn="ctr">
              <a:buNone/>
              <a:defRPr sz="1200" b="0" i="0" baseline="0">
                <a:solidFill>
                  <a:schemeClr val="tx1">
                    <a:lumMod val="75000"/>
                    <a:lumOff val="25000"/>
                  </a:schemeClr>
                </a:solidFill>
                <a:latin typeface="Century Gothic" panose="020B0502020202020204" pitchFamily="34" charset="0"/>
                <a:cs typeface="Arial" pitchFamily="34" charset="0"/>
              </a:defRPr>
            </a:lvl1pPr>
          </a:lstStyle>
          <a:p>
            <a:r>
              <a:rPr lang="en-US" altLang="ko-KR" dirty="0"/>
              <a:t>Insert Your Images</a:t>
            </a:r>
            <a:endParaRPr lang="ko-KR" altLang="en-US" dirty="0"/>
          </a:p>
        </p:txBody>
      </p:sp>
      <p:sp>
        <p:nvSpPr>
          <p:cNvPr id="3" name="Picture Placeholder 13">
            <a:extLst>
              <a:ext uri="{FF2B5EF4-FFF2-40B4-BE49-F238E27FC236}">
                <a16:creationId xmlns:a16="http://schemas.microsoft.com/office/drawing/2014/main" id="{07F0600E-0EC8-4BFF-B37B-C982DE03E9B0}"/>
              </a:ext>
            </a:extLst>
          </p:cNvPr>
          <p:cNvSpPr>
            <a:spLocks noGrp="1"/>
          </p:cNvSpPr>
          <p:nvPr>
            <p:ph type="pic" sz="quarter" idx="12" hasCustomPrompt="1"/>
          </p:nvPr>
        </p:nvSpPr>
        <p:spPr>
          <a:xfrm>
            <a:off x="7584660" y="2578730"/>
            <a:ext cx="1786270" cy="1786270"/>
          </a:xfrm>
          <a:prstGeom prst="ellipse">
            <a:avLst/>
          </a:prstGeom>
          <a:solidFill>
            <a:schemeClr val="bg1">
              <a:lumMod val="95000"/>
            </a:schemeClr>
          </a:solidFill>
        </p:spPr>
        <p:txBody>
          <a:bodyPr lIns="144000" tIns="0" anchor="ctr"/>
          <a:lstStyle>
            <a:lvl1pPr marL="0" indent="0" algn="ctr">
              <a:buNone/>
              <a:defRPr sz="1200" b="0" i="0" baseline="0">
                <a:solidFill>
                  <a:schemeClr val="tx1">
                    <a:lumMod val="75000"/>
                    <a:lumOff val="25000"/>
                  </a:schemeClr>
                </a:solidFill>
                <a:latin typeface="Century Gothic" panose="020B0502020202020204" pitchFamily="34" charset="0"/>
                <a:cs typeface="Arial" pitchFamily="34" charset="0"/>
              </a:defRPr>
            </a:lvl1pPr>
          </a:lstStyle>
          <a:p>
            <a:r>
              <a:rPr lang="en-US" altLang="ko-KR" dirty="0"/>
              <a:t>Insert Your Images</a:t>
            </a:r>
            <a:endParaRPr lang="ko-KR" altLang="en-US" dirty="0"/>
          </a:p>
        </p:txBody>
      </p:sp>
      <p:sp>
        <p:nvSpPr>
          <p:cNvPr id="4" name="Picture Placeholder 13">
            <a:extLst>
              <a:ext uri="{FF2B5EF4-FFF2-40B4-BE49-F238E27FC236}">
                <a16:creationId xmlns:a16="http://schemas.microsoft.com/office/drawing/2014/main" id="{D49170B7-DADE-4D0A-8BF8-230A982B746F}"/>
              </a:ext>
            </a:extLst>
          </p:cNvPr>
          <p:cNvSpPr>
            <a:spLocks noGrp="1"/>
          </p:cNvSpPr>
          <p:nvPr>
            <p:ph type="pic" sz="quarter" idx="13" hasCustomPrompt="1"/>
          </p:nvPr>
        </p:nvSpPr>
        <p:spPr>
          <a:xfrm>
            <a:off x="9762309" y="2578730"/>
            <a:ext cx="1786270" cy="1786270"/>
          </a:xfrm>
          <a:prstGeom prst="ellipse">
            <a:avLst/>
          </a:prstGeom>
          <a:solidFill>
            <a:schemeClr val="bg1">
              <a:lumMod val="95000"/>
            </a:schemeClr>
          </a:solidFill>
        </p:spPr>
        <p:txBody>
          <a:bodyPr lIns="144000" tIns="0" anchor="ctr"/>
          <a:lstStyle>
            <a:lvl1pPr marL="0" indent="0" algn="ctr">
              <a:buNone/>
              <a:defRPr sz="1200" b="0" i="0" baseline="0">
                <a:solidFill>
                  <a:schemeClr val="tx1">
                    <a:lumMod val="75000"/>
                    <a:lumOff val="25000"/>
                  </a:schemeClr>
                </a:solidFill>
                <a:latin typeface="Century Gothic" panose="020B0502020202020204" pitchFamily="34" charset="0"/>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1392764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12B6C6-12D5-49A1-B688-91C869139E0E}"/>
              </a:ext>
            </a:extLst>
          </p:cNvPr>
          <p:cNvSpPr/>
          <p:nvPr userDrawn="1"/>
        </p:nvSpPr>
        <p:spPr>
          <a:xfrm>
            <a:off x="0" y="0"/>
            <a:ext cx="12192000" cy="388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entury Gothic" panose="020B0502020202020204" pitchFamily="34" charset="0"/>
            </a:endParaRPr>
          </a:p>
        </p:txBody>
      </p:sp>
      <p:pic>
        <p:nvPicPr>
          <p:cNvPr id="3" name="Picture 3" descr="D:\KBM-정애\014-Fullppt\PNG이미지\탭.png">
            <a:extLst>
              <a:ext uri="{FF2B5EF4-FFF2-40B4-BE49-F238E27FC236}">
                <a16:creationId xmlns:a16="http://schemas.microsoft.com/office/drawing/2014/main" id="{71CF212A-1782-49B4-8B17-581DC5D7B367}"/>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8086552" y="1709312"/>
            <a:ext cx="3530683" cy="43485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D:\KBM-정애\014-Fullppt\PNG이미지\핸드폰.png">
            <a:extLst>
              <a:ext uri="{FF2B5EF4-FFF2-40B4-BE49-F238E27FC236}">
                <a16:creationId xmlns:a16="http://schemas.microsoft.com/office/drawing/2014/main" id="{F6F9CC28-F54D-4BAA-BF10-18180D05E3DE}"/>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6210310" y="3259539"/>
            <a:ext cx="2660906" cy="3223724"/>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2">
            <a:extLst>
              <a:ext uri="{FF2B5EF4-FFF2-40B4-BE49-F238E27FC236}">
                <a16:creationId xmlns:a16="http://schemas.microsoft.com/office/drawing/2014/main" id="{510637AE-6F5C-4D3F-9611-7DA2098A8029}"/>
              </a:ext>
            </a:extLst>
          </p:cNvPr>
          <p:cNvSpPr>
            <a:spLocks noGrp="1"/>
          </p:cNvSpPr>
          <p:nvPr>
            <p:ph type="pic" idx="12" hasCustomPrompt="1"/>
          </p:nvPr>
        </p:nvSpPr>
        <p:spPr>
          <a:xfrm>
            <a:off x="8660866" y="2158177"/>
            <a:ext cx="2449154" cy="3125523"/>
          </a:xfrm>
          <a:prstGeom prst="rect">
            <a:avLst/>
          </a:prstGeom>
          <a:solidFill>
            <a:schemeClr val="bg1">
              <a:lumMod val="95000"/>
            </a:schemeClr>
          </a:solidFill>
        </p:spPr>
        <p:txBody>
          <a:bodyPr anchor="ctr"/>
          <a:lstStyle>
            <a:lvl1pPr marL="0" indent="0" algn="ctr">
              <a:buNone/>
              <a:defRPr sz="1200" b="0" i="0" baseline="0">
                <a:latin typeface="Century Gothic" panose="020B0502020202020204"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Insert Your Image</a:t>
            </a:r>
            <a:endParaRPr lang="ko-KR" altLang="en-US" dirty="0"/>
          </a:p>
        </p:txBody>
      </p:sp>
      <p:sp>
        <p:nvSpPr>
          <p:cNvPr id="6" name="Picture Placeholder 2">
            <a:extLst>
              <a:ext uri="{FF2B5EF4-FFF2-40B4-BE49-F238E27FC236}">
                <a16:creationId xmlns:a16="http://schemas.microsoft.com/office/drawing/2014/main" id="{296F8098-C31E-4554-BACD-2C26FE4D24E9}"/>
              </a:ext>
            </a:extLst>
          </p:cNvPr>
          <p:cNvSpPr>
            <a:spLocks noGrp="1"/>
          </p:cNvSpPr>
          <p:nvPr>
            <p:ph type="pic" idx="13" hasCustomPrompt="1"/>
          </p:nvPr>
        </p:nvSpPr>
        <p:spPr>
          <a:xfrm>
            <a:off x="6886576" y="3403405"/>
            <a:ext cx="1484457" cy="2330645"/>
          </a:xfrm>
          <a:prstGeom prst="rect">
            <a:avLst/>
          </a:prstGeom>
          <a:solidFill>
            <a:schemeClr val="bg1">
              <a:lumMod val="95000"/>
            </a:schemeClr>
          </a:solidFill>
        </p:spPr>
        <p:txBody>
          <a:bodyPr anchor="ctr"/>
          <a:lstStyle>
            <a:lvl1pPr marL="0" indent="0" algn="ctr">
              <a:buNone/>
              <a:defRPr sz="1200" b="0" i="0" baseline="0">
                <a:latin typeface="Century Gothic" panose="020B0502020202020204"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3751056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4_Images &amp; Contents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3310359" y="404664"/>
            <a:ext cx="8881641" cy="136815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b="0" i="0" dirty="0">
              <a:latin typeface="Century Gothic" panose="020B0502020202020204" pitchFamily="34" charset="0"/>
            </a:endParaRPr>
          </a:p>
        </p:txBody>
      </p:sp>
      <p:sp>
        <p:nvSpPr>
          <p:cNvPr id="2" name="제목 1"/>
          <p:cNvSpPr>
            <a:spLocks noGrp="1"/>
          </p:cNvSpPr>
          <p:nvPr>
            <p:ph type="title" hasCustomPrompt="1"/>
          </p:nvPr>
        </p:nvSpPr>
        <p:spPr>
          <a:xfrm>
            <a:off x="5641856" y="733302"/>
            <a:ext cx="5966670" cy="710877"/>
          </a:xfrm>
          <a:prstGeom prst="rect">
            <a:avLst/>
          </a:prstGeom>
        </p:spPr>
        <p:txBody>
          <a:bodyPr anchor="ctr">
            <a:noAutofit/>
          </a:bodyPr>
          <a:lstStyle>
            <a:lvl1pPr algn="l">
              <a:defRPr sz="4000" b="0" i="0" baseline="0">
                <a:solidFill>
                  <a:schemeClr val="bg1"/>
                </a:solidFill>
                <a:latin typeface="Century Gothic" panose="020B0502020202020204" pitchFamily="34" charset="0"/>
                <a:cs typeface="Arial" pitchFamily="34" charset="0"/>
              </a:defRPr>
            </a:lvl1pPr>
          </a:lstStyle>
          <a:p>
            <a:r>
              <a:rPr lang="en-US" altLang="ko-KR" dirty="0"/>
              <a:t>Images &amp; Contents</a:t>
            </a:r>
            <a:endParaRPr lang="ko-KR" altLang="en-US" dirty="0"/>
          </a:p>
        </p:txBody>
      </p:sp>
      <p:sp>
        <p:nvSpPr>
          <p:cNvPr id="3" name="그림 개체 틀 2"/>
          <p:cNvSpPr>
            <a:spLocks noGrp="1"/>
          </p:cNvSpPr>
          <p:nvPr>
            <p:ph type="pic" sz="quarter" idx="14" hasCustomPrompt="1"/>
          </p:nvPr>
        </p:nvSpPr>
        <p:spPr>
          <a:xfrm>
            <a:off x="0" y="0"/>
            <a:ext cx="3310359" cy="3102015"/>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68000" rIns="91440" bIns="45720" numCol="1" spcCol="0" rtlCol="0" fromWordArt="0" anchor="ctr" anchorCtr="0" forceAA="0" compatLnSpc="1">
            <a:prstTxWarp prst="textNoShape">
              <a:avLst/>
            </a:prstTxWarp>
            <a:noAutofit/>
          </a:bodyPr>
          <a:lstStyle>
            <a:lvl1pPr marL="0" indent="0">
              <a:buFontTx/>
              <a:buNone/>
              <a:defRPr lang="ko-KR" altLang="en-US" sz="1200" b="0" i="0" dirty="0">
                <a:solidFill>
                  <a:schemeClr val="tx1">
                    <a:lumMod val="75000"/>
                    <a:lumOff val="25000"/>
                  </a:schemeClr>
                </a:solidFill>
                <a:latin typeface="Century Gothic" panose="020B0502020202020204" pitchFamily="34" charset="0"/>
              </a:defRPr>
            </a:lvl1pPr>
          </a:lstStyle>
          <a:p>
            <a:pPr marL="0" lvl="0" algn="ctr"/>
            <a:r>
              <a:rPr lang="en-US" altLang="ko-KR" dirty="0"/>
              <a:t>Place Your Picture Here</a:t>
            </a:r>
            <a:endParaRPr lang="ko-KR" altLang="en-US" dirty="0"/>
          </a:p>
        </p:txBody>
      </p:sp>
      <p:sp>
        <p:nvSpPr>
          <p:cNvPr id="5" name="Rectangle 4"/>
          <p:cNvSpPr/>
          <p:nvPr userDrawn="1"/>
        </p:nvSpPr>
        <p:spPr>
          <a:xfrm>
            <a:off x="5353824" y="733302"/>
            <a:ext cx="203696" cy="722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b="0" i="0" dirty="0">
              <a:latin typeface="Century Gothic" panose="020B0502020202020204" pitchFamily="34" charset="0"/>
            </a:endParaRPr>
          </a:p>
        </p:txBody>
      </p:sp>
      <p:pic>
        <p:nvPicPr>
          <p:cNvPr id="12" name="Grafik 11">
            <a:extLst>
              <a:ext uri="{FF2B5EF4-FFF2-40B4-BE49-F238E27FC236}">
                <a16:creationId xmlns:a16="http://schemas.microsoft.com/office/drawing/2014/main" id="{B0BE1453-8990-184D-8F14-A0EEADDAB3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7189" y="5366861"/>
            <a:ext cx="2334811" cy="1491139"/>
          </a:xfrm>
          <a:prstGeom prst="rect">
            <a:avLst/>
          </a:prstGeom>
        </p:spPr>
      </p:pic>
    </p:spTree>
    <p:extLst>
      <p:ext uri="{BB962C8B-B14F-4D97-AF65-F5344CB8AC3E}">
        <p14:creationId xmlns:p14="http://schemas.microsoft.com/office/powerpoint/2010/main" val="2040061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8095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Welcome Message">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0" y="0"/>
            <a:ext cx="7261335" cy="6858000"/>
          </a:xfrm>
          <a:custGeom>
            <a:avLst/>
            <a:gdLst>
              <a:gd name="connsiteX0" fmla="*/ 6241741 w 14162048"/>
              <a:gd name="connsiteY0" fmla="*/ 0 h 13716000"/>
              <a:gd name="connsiteX1" fmla="*/ 14162048 w 14162048"/>
              <a:gd name="connsiteY1" fmla="*/ 0 h 13716000"/>
              <a:gd name="connsiteX2" fmla="*/ 14162048 w 14162048"/>
              <a:gd name="connsiteY2" fmla="*/ 343064 h 13716000"/>
              <a:gd name="connsiteX3" fmla="*/ 8076426 w 14162048"/>
              <a:gd name="connsiteY3" fmla="*/ 13716000 h 13716000"/>
              <a:gd name="connsiteX4" fmla="*/ 0 w 14162048"/>
              <a:gd name="connsiteY4" fmla="*/ 13716000 h 13716000"/>
              <a:gd name="connsiteX0" fmla="*/ 6241741 w 14162048"/>
              <a:gd name="connsiteY0" fmla="*/ 0 h 13716000"/>
              <a:gd name="connsiteX1" fmla="*/ 14162048 w 14162048"/>
              <a:gd name="connsiteY1" fmla="*/ 0 h 13716000"/>
              <a:gd name="connsiteX2" fmla="*/ 8076426 w 14162048"/>
              <a:gd name="connsiteY2" fmla="*/ 13716000 h 13716000"/>
              <a:gd name="connsiteX3" fmla="*/ 0 w 14162048"/>
              <a:gd name="connsiteY3" fmla="*/ 13716000 h 13716000"/>
              <a:gd name="connsiteX4" fmla="*/ 6241741 w 14162048"/>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62048" h="13716000">
                <a:moveTo>
                  <a:pt x="6241741" y="0"/>
                </a:moveTo>
                <a:lnTo>
                  <a:pt x="14162048" y="0"/>
                </a:lnTo>
                <a:lnTo>
                  <a:pt x="8076426" y="13716000"/>
                </a:lnTo>
                <a:lnTo>
                  <a:pt x="0" y="13716000"/>
                </a:lnTo>
                <a:lnTo>
                  <a:pt x="6241741" y="0"/>
                </a:lnTo>
                <a:close/>
              </a:path>
            </a:pathLst>
          </a:custGeom>
          <a:solidFill>
            <a:schemeClr val="bg1">
              <a:lumMod val="95000"/>
            </a:schemeClr>
          </a:solidFill>
          <a:effectLst/>
        </p:spPr>
        <p:txBody>
          <a:bodyPr wrap="square">
            <a:noAutofit/>
          </a:bodyPr>
          <a:lstStyle>
            <a:lvl1pPr marL="0" indent="0">
              <a:buNone/>
              <a:defRPr sz="1200" b="0" i="0">
                <a:ln>
                  <a:noFill/>
                </a:ln>
                <a:solidFill>
                  <a:schemeClr val="tx2"/>
                </a:solidFill>
                <a:latin typeface="Century Gothic" panose="020B0502020202020204" pitchFamily="34" charset="0"/>
                <a:ea typeface="Century Gothic" panose="020B0502020202020204" pitchFamily="34" charset="0"/>
                <a:cs typeface="Century Gothic" panose="020B0502020202020204" pitchFamily="34" charset="0"/>
              </a:defRPr>
            </a:lvl1pPr>
          </a:lstStyle>
          <a:p>
            <a:endParaRPr lang="en-US" dirty="0"/>
          </a:p>
        </p:txBody>
      </p:sp>
    </p:spTree>
    <p:extLst>
      <p:ext uri="{BB962C8B-B14F-4D97-AF65-F5344CB8AC3E}">
        <p14:creationId xmlns:p14="http://schemas.microsoft.com/office/powerpoint/2010/main" val="1691125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015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5698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7377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Holder 3"/>
          <p:cNvSpPr>
            <a:spLocks noGrp="1"/>
          </p:cNvSpPr>
          <p:nvPr>
            <p:ph type="body" idx="1"/>
          </p:nvPr>
        </p:nvSpPr>
        <p:spPr/>
        <p:txBody>
          <a:bodyPr lIns="0" tIns="0" rIns="0" bIns="0"/>
          <a:lstStyle>
            <a:lvl1pPr>
              <a:buNone/>
              <a:defRPr b="0" i="0">
                <a:latin typeface="Century Gothic" panose="020B0502020202020204" pitchFamily="34" charset="0"/>
              </a:defRPr>
            </a:lvl1pPr>
          </a:lstStyle>
          <a:p>
            <a:endParaRPr dirty="0"/>
          </a:p>
        </p:txBody>
      </p:sp>
    </p:spTree>
    <p:extLst>
      <p:ext uri="{BB962C8B-B14F-4D97-AF65-F5344CB8AC3E}">
        <p14:creationId xmlns:p14="http://schemas.microsoft.com/office/powerpoint/2010/main" val="3052402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entury Gothic" panose="020B0502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b="0" i="0">
                <a:latin typeface="Century Gothic" panose="020B0502020202020204" pitchFamily="34" charset="0"/>
              </a:defRPr>
            </a:lvl1pPr>
          </a:lstStyle>
          <a:p>
            <a:fld id="{1D8BD707-D9CF-40AE-B4C6-C98DA3205C09}" type="datetimeFigureOut">
              <a:rPr lang="en-US" smtClean="0"/>
              <a:pPr/>
              <a:t>10/15/2020</a:t>
            </a:fld>
            <a:endParaRPr lang="en-US"/>
          </a:p>
        </p:txBody>
      </p:sp>
      <p:sp>
        <p:nvSpPr>
          <p:cNvPr id="4" name="Footer Placeholder 3"/>
          <p:cNvSpPr>
            <a:spLocks noGrp="1"/>
          </p:cNvSpPr>
          <p:nvPr>
            <p:ph type="ftr" sz="quarter" idx="11"/>
          </p:nvPr>
        </p:nvSpPr>
        <p:spPr/>
        <p:txBody>
          <a:bodyPr/>
          <a:lstStyle>
            <a:lvl1pPr>
              <a:defRPr b="0" i="0">
                <a:latin typeface="Century Gothic" panose="020B0502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b="0" i="0">
                <a:latin typeface="Century Gothic" panose="020B0502020202020204" pitchFamily="34"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08883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i="0" baseline="0">
                <a:solidFill>
                  <a:schemeClr val="tx1">
                    <a:lumMod val="85000"/>
                    <a:lumOff val="15000"/>
                  </a:schemeClr>
                </a:solidFill>
                <a:latin typeface="Century Gothic" panose="020B0502020202020204" pitchFamily="34" charset="0"/>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132057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i="0" baseline="0">
                <a:solidFill>
                  <a:schemeClr val="tx1">
                    <a:lumMod val="85000"/>
                    <a:lumOff val="15000"/>
                  </a:schemeClr>
                </a:solidFill>
                <a:latin typeface="Century Gothic" panose="020B0502020202020204" pitchFamily="34" charset="0"/>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310287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0092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55" r:id="rId1"/>
    <p:sldLayoutId id="2147483747" r:id="rId2"/>
    <p:sldLayoutId id="2147483749" r:id="rId3"/>
    <p:sldLayoutId id="2147483750" r:id="rId4"/>
    <p:sldLayoutId id="2147483752" r:id="rId5"/>
    <p:sldLayoutId id="2147483753" r:id="rId6"/>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732" r:id="rId1"/>
    <p:sldLayoutId id="2147483738" r:id="rId2"/>
    <p:sldLayoutId id="2147483743" r:id="rId3"/>
    <p:sldLayoutId id="2147483742" r:id="rId4"/>
    <p:sldLayoutId id="2147483731" r:id="rId5"/>
    <p:sldLayoutId id="2147483737" r:id="rId6"/>
    <p:sldLayoutId id="2147483740" r:id="rId7"/>
    <p:sldLayoutId id="2147483739" r:id="rId8"/>
    <p:sldLayoutId id="2147483736" r:id="rId9"/>
    <p:sldLayoutId id="2147483741" r:id="rId10"/>
    <p:sldLayoutId id="2147483744" r:id="rId11"/>
    <p:sldLayoutId id="2147483746" r:id="rId12"/>
    <p:sldLayoutId id="2147483748" r:id="rId13"/>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23.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5.png"/><Relationship Id="rId12" Type="http://schemas.openxmlformats.org/officeDocument/2006/relationships/image" Target="../media/image33.sv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7.svg"/><Relationship Id="rId11" Type="http://schemas.openxmlformats.org/officeDocument/2006/relationships/image" Target="../media/image27.png"/><Relationship Id="rId5" Type="http://schemas.openxmlformats.org/officeDocument/2006/relationships/image" Target="../media/image24.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26.png"/><Relationship Id="rId14" Type="http://schemas.openxmlformats.org/officeDocument/2006/relationships/image" Target="../media/image35.sv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2" Type="http://schemas.openxmlformats.org/officeDocument/2006/relationships/image" Target="../media/image38.tiff"/><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18.xml"/><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52857" y="6165639"/>
            <a:ext cx="3337875" cy="459892"/>
          </a:xfrm>
          <a:prstGeom prst="rect">
            <a:avLst/>
          </a:prstGeom>
        </p:spPr>
        <p:txBody>
          <a:bodyPr vert="horz" wrap="square" lIns="0" tIns="8467" rIns="0" bIns="0" rtlCol="0">
            <a:spAutoFit/>
          </a:bodyPr>
          <a:lstStyle/>
          <a:p>
            <a:pPr marL="8467">
              <a:spcBef>
                <a:spcPts val="67"/>
              </a:spcBef>
            </a:pPr>
            <a:r>
              <a:rPr sz="2933" spc="-460" dirty="0">
                <a:solidFill>
                  <a:srgbClr val="A62020"/>
                </a:solidFill>
                <a:effectLst>
                  <a:outerShdw blurRad="38100" dist="38100" dir="2700000" algn="tl">
                    <a:srgbClr val="000000">
                      <a:alpha val="43137"/>
                    </a:srgbClr>
                  </a:outerShdw>
                </a:effectLst>
                <a:latin typeface="Century Gothic" panose="020B0502020202020204" pitchFamily="34" charset="0"/>
                <a:cs typeface="Arial"/>
              </a:rPr>
              <a:t>Online </a:t>
            </a:r>
            <a:r>
              <a:rPr sz="2933" spc="-537" dirty="0">
                <a:solidFill>
                  <a:srgbClr val="A62020"/>
                </a:solidFill>
                <a:effectLst>
                  <a:outerShdw blurRad="38100" dist="38100" dir="2700000" algn="tl">
                    <a:srgbClr val="000000">
                      <a:alpha val="43137"/>
                    </a:srgbClr>
                  </a:outerShdw>
                </a:effectLst>
                <a:latin typeface="Century Gothic" panose="020B0502020202020204" pitchFamily="34" charset="0"/>
                <a:cs typeface="Arial"/>
              </a:rPr>
              <a:t>Forum</a:t>
            </a:r>
            <a:r>
              <a:rPr sz="2933" spc="-317" dirty="0">
                <a:solidFill>
                  <a:srgbClr val="A62020"/>
                </a:solidFill>
                <a:effectLst>
                  <a:outerShdw blurRad="38100" dist="38100" dir="2700000" algn="tl">
                    <a:srgbClr val="000000">
                      <a:alpha val="43137"/>
                    </a:srgbClr>
                  </a:outerShdw>
                </a:effectLst>
                <a:latin typeface="Century Gothic" panose="020B0502020202020204" pitchFamily="34" charset="0"/>
                <a:cs typeface="Arial"/>
              </a:rPr>
              <a:t> </a:t>
            </a:r>
            <a:r>
              <a:rPr sz="2933" spc="-563" dirty="0">
                <a:solidFill>
                  <a:srgbClr val="A62020"/>
                </a:solidFill>
                <a:effectLst>
                  <a:outerShdw blurRad="38100" dist="38100" dir="2700000" algn="tl">
                    <a:srgbClr val="000000">
                      <a:alpha val="43137"/>
                    </a:srgbClr>
                  </a:outerShdw>
                </a:effectLst>
                <a:latin typeface="Century Gothic" panose="020B0502020202020204" pitchFamily="34" charset="0"/>
                <a:cs typeface="Arial"/>
              </a:rPr>
              <a:t>PPP</a:t>
            </a:r>
            <a:endParaRPr sz="2933" dirty="0">
              <a:effectLst>
                <a:outerShdw blurRad="38100" dist="38100" dir="2700000" algn="tl">
                  <a:srgbClr val="000000">
                    <a:alpha val="43137"/>
                  </a:srgbClr>
                </a:outerShdw>
              </a:effectLst>
              <a:latin typeface="Century Gothic" panose="020B0502020202020204" pitchFamily="34" charset="0"/>
              <a:cs typeface="Arial"/>
            </a:endParaRPr>
          </a:p>
        </p:txBody>
      </p:sp>
      <p:sp>
        <p:nvSpPr>
          <p:cNvPr id="3" name="object 3"/>
          <p:cNvSpPr txBox="1"/>
          <p:nvPr/>
        </p:nvSpPr>
        <p:spPr>
          <a:xfrm>
            <a:off x="7058586" y="6062241"/>
            <a:ext cx="5007610" cy="661357"/>
          </a:xfrm>
          <a:prstGeom prst="rect">
            <a:avLst/>
          </a:prstGeom>
        </p:spPr>
        <p:txBody>
          <a:bodyPr vert="horz" wrap="square" lIns="0" tIns="108797" rIns="0" bIns="0" rtlCol="0">
            <a:spAutoFit/>
          </a:bodyPr>
          <a:lstStyle/>
          <a:p>
            <a:pPr marL="8467">
              <a:spcBef>
                <a:spcPts val="857"/>
              </a:spcBef>
            </a:pPr>
            <a:r>
              <a:rPr sz="1900" spc="-130" dirty="0">
                <a:solidFill>
                  <a:srgbClr val="535353"/>
                </a:solidFill>
                <a:latin typeface="Century Gothic" panose="020B0502020202020204" pitchFamily="34" charset="0"/>
                <a:cs typeface="Verdana"/>
              </a:rPr>
              <a:t>2-</a:t>
            </a:r>
            <a:r>
              <a:rPr sz="1900" spc="-130" dirty="0">
                <a:solidFill>
                  <a:srgbClr val="535353"/>
                </a:solidFill>
                <a:latin typeface="Century Gothic" panose="020B0502020202020204" pitchFamily="34" charset="0"/>
                <a:cs typeface="Arial Black"/>
              </a:rPr>
              <a:t>ой </a:t>
            </a:r>
            <a:r>
              <a:rPr sz="1900" spc="-240" dirty="0" err="1">
                <a:solidFill>
                  <a:srgbClr val="535353"/>
                </a:solidFill>
                <a:latin typeface="Century Gothic" panose="020B0502020202020204" pitchFamily="34" charset="0"/>
                <a:cs typeface="Arial Black"/>
              </a:rPr>
              <a:t>Инвестиционный</a:t>
            </a:r>
            <a:r>
              <a:rPr lang="ru-RU" sz="1900" spc="-240" dirty="0">
                <a:solidFill>
                  <a:srgbClr val="535353"/>
                </a:solidFill>
                <a:latin typeface="Century Gothic" panose="020B0502020202020204" pitchFamily="34" charset="0"/>
                <a:cs typeface="Arial Black"/>
              </a:rPr>
              <a:t> </a:t>
            </a:r>
            <a:r>
              <a:rPr sz="1900" spc="-487" dirty="0">
                <a:solidFill>
                  <a:srgbClr val="535353"/>
                </a:solidFill>
                <a:latin typeface="Century Gothic" panose="020B0502020202020204" pitchFamily="34" charset="0"/>
                <a:cs typeface="Arial Black"/>
              </a:rPr>
              <a:t> </a:t>
            </a:r>
            <a:r>
              <a:rPr sz="1900" spc="-306" dirty="0" err="1">
                <a:solidFill>
                  <a:srgbClr val="535353"/>
                </a:solidFill>
                <a:latin typeface="Century Gothic" panose="020B0502020202020204" pitchFamily="34" charset="0"/>
                <a:cs typeface="Arial Black"/>
              </a:rPr>
              <a:t>форум</a:t>
            </a:r>
            <a:r>
              <a:rPr sz="1900" spc="-306" dirty="0">
                <a:solidFill>
                  <a:srgbClr val="535353"/>
                </a:solidFill>
                <a:latin typeface="Century Gothic" panose="020B0502020202020204" pitchFamily="34" charset="0"/>
                <a:cs typeface="Arial Black"/>
              </a:rPr>
              <a:t> </a:t>
            </a:r>
            <a:r>
              <a:rPr lang="ru-RU" sz="1900" spc="-306" dirty="0">
                <a:solidFill>
                  <a:srgbClr val="535353"/>
                </a:solidFill>
                <a:latin typeface="Century Gothic" panose="020B0502020202020204" pitchFamily="34" charset="0"/>
                <a:cs typeface="Arial Black"/>
              </a:rPr>
              <a:t> </a:t>
            </a:r>
            <a:r>
              <a:rPr sz="1900" spc="-289" dirty="0">
                <a:solidFill>
                  <a:srgbClr val="535353"/>
                </a:solidFill>
                <a:latin typeface="Century Gothic" panose="020B0502020202020204" pitchFamily="34" charset="0"/>
                <a:cs typeface="Arial Black"/>
              </a:rPr>
              <a:t>ГЧП</a:t>
            </a:r>
            <a:endParaRPr sz="1900" dirty="0">
              <a:latin typeface="Century Gothic" panose="020B0502020202020204" pitchFamily="34" charset="0"/>
              <a:cs typeface="Arial Black"/>
            </a:endParaRPr>
          </a:p>
          <a:p>
            <a:pPr marL="8467">
              <a:spcBef>
                <a:spcPts val="527"/>
              </a:spcBef>
            </a:pPr>
            <a:r>
              <a:rPr sz="1267" spc="-76" dirty="0">
                <a:solidFill>
                  <a:srgbClr val="A62020"/>
                </a:solidFill>
                <a:latin typeface="Century Gothic" panose="020B0502020202020204" pitchFamily="34" charset="0"/>
                <a:cs typeface="Arial"/>
              </a:rPr>
              <a:t>«</a:t>
            </a:r>
            <a:r>
              <a:rPr sz="1267" spc="-76" dirty="0">
                <a:solidFill>
                  <a:srgbClr val="A62020"/>
                </a:solidFill>
                <a:latin typeface="Century Gothic" panose="020B0502020202020204" pitchFamily="34" charset="0"/>
                <a:cs typeface="Arial Black"/>
              </a:rPr>
              <a:t>ГЧП </a:t>
            </a:r>
            <a:r>
              <a:rPr sz="1267" spc="-163" dirty="0" err="1">
                <a:solidFill>
                  <a:srgbClr val="A62020"/>
                </a:solidFill>
                <a:latin typeface="Century Gothic" panose="020B0502020202020204" pitchFamily="34" charset="0"/>
                <a:cs typeface="Arial Black"/>
              </a:rPr>
              <a:t>В</a:t>
            </a:r>
            <a:r>
              <a:rPr sz="1267" spc="-163" dirty="0">
                <a:solidFill>
                  <a:srgbClr val="A62020"/>
                </a:solidFill>
                <a:latin typeface="Century Gothic" panose="020B0502020202020204" pitchFamily="34" charset="0"/>
                <a:cs typeface="Arial Black"/>
              </a:rPr>
              <a:t> </a:t>
            </a:r>
            <a:r>
              <a:rPr sz="1267" spc="-87" dirty="0">
                <a:solidFill>
                  <a:srgbClr val="A62020"/>
                </a:solidFill>
                <a:latin typeface="Century Gothic" panose="020B0502020202020204" pitchFamily="34" charset="0"/>
                <a:cs typeface="Arial Black"/>
              </a:rPr>
              <a:t>ПЕРИОД </a:t>
            </a:r>
            <a:r>
              <a:rPr sz="1267" spc="-73" dirty="0">
                <a:solidFill>
                  <a:srgbClr val="A62020"/>
                </a:solidFill>
                <a:latin typeface="Century Gothic" panose="020B0502020202020204" pitchFamily="34" charset="0"/>
                <a:cs typeface="Arial Black"/>
              </a:rPr>
              <a:t>ПАНДЕМИИ</a:t>
            </a:r>
            <a:r>
              <a:rPr sz="1267" spc="-73" dirty="0">
                <a:solidFill>
                  <a:srgbClr val="A62020"/>
                </a:solidFill>
                <a:latin typeface="Century Gothic" panose="020B0502020202020204" pitchFamily="34" charset="0"/>
                <a:cs typeface="Arial"/>
              </a:rPr>
              <a:t>: </a:t>
            </a:r>
            <a:r>
              <a:rPr sz="1267" spc="-130" dirty="0">
                <a:solidFill>
                  <a:srgbClr val="A62020"/>
                </a:solidFill>
                <a:latin typeface="Century Gothic" panose="020B0502020202020204" pitchFamily="34" charset="0"/>
                <a:cs typeface="Arial Black"/>
              </a:rPr>
              <a:t>ВЫЗОВЫ </a:t>
            </a:r>
            <a:r>
              <a:rPr sz="1267" spc="-83" dirty="0" err="1">
                <a:solidFill>
                  <a:srgbClr val="A62020"/>
                </a:solidFill>
                <a:latin typeface="Century Gothic" panose="020B0502020202020204" pitchFamily="34" charset="0"/>
                <a:cs typeface="Arial Black"/>
              </a:rPr>
              <a:t>И</a:t>
            </a:r>
            <a:r>
              <a:rPr sz="1267" spc="37" dirty="0">
                <a:solidFill>
                  <a:srgbClr val="A62020"/>
                </a:solidFill>
                <a:latin typeface="Century Gothic" panose="020B0502020202020204" pitchFamily="34" charset="0"/>
                <a:cs typeface="Arial Black"/>
              </a:rPr>
              <a:t> </a:t>
            </a:r>
            <a:r>
              <a:rPr sz="1267" spc="-67" dirty="0">
                <a:solidFill>
                  <a:srgbClr val="A62020"/>
                </a:solidFill>
                <a:latin typeface="Century Gothic" panose="020B0502020202020204" pitchFamily="34" charset="0"/>
                <a:cs typeface="Arial Black"/>
              </a:rPr>
              <a:t>ВОЗМОЖНОСТИ</a:t>
            </a:r>
            <a:r>
              <a:rPr sz="1267" spc="-67" dirty="0">
                <a:solidFill>
                  <a:srgbClr val="A62020"/>
                </a:solidFill>
                <a:latin typeface="Century Gothic" panose="020B0502020202020204" pitchFamily="34" charset="0"/>
                <a:cs typeface="Arial"/>
              </a:rPr>
              <a:t>»</a:t>
            </a:r>
            <a:endParaRPr sz="1267" dirty="0">
              <a:latin typeface="Century Gothic" panose="020B0502020202020204" pitchFamily="34" charset="0"/>
              <a:cs typeface="Arial"/>
            </a:endParaRPr>
          </a:p>
        </p:txBody>
      </p:sp>
      <p:sp>
        <p:nvSpPr>
          <p:cNvPr id="4" name="object 4"/>
          <p:cNvSpPr/>
          <p:nvPr/>
        </p:nvSpPr>
        <p:spPr>
          <a:xfrm>
            <a:off x="3852698" y="3074059"/>
            <a:ext cx="1800821" cy="283763"/>
          </a:xfrm>
          <a:prstGeom prst="rect">
            <a:avLst/>
          </a:prstGeom>
          <a:blipFill>
            <a:blip r:embed="rId2" cstate="print"/>
            <a:stretch>
              <a:fillRect/>
            </a:stretch>
          </a:blipFill>
        </p:spPr>
        <p:txBody>
          <a:bodyPr wrap="square" lIns="0" tIns="0" rIns="0" bIns="0" rtlCol="0"/>
          <a:lstStyle/>
          <a:p>
            <a:endParaRPr sz="1200" dirty="0">
              <a:latin typeface="Century Gothic" panose="020B0502020202020204" pitchFamily="34" charset="0"/>
            </a:endParaRPr>
          </a:p>
        </p:txBody>
      </p:sp>
      <p:sp>
        <p:nvSpPr>
          <p:cNvPr id="5" name="object 5"/>
          <p:cNvSpPr/>
          <p:nvPr/>
        </p:nvSpPr>
        <p:spPr>
          <a:xfrm>
            <a:off x="5175850" y="163135"/>
            <a:ext cx="1365249" cy="685799"/>
          </a:xfrm>
          <a:prstGeom prst="rect">
            <a:avLst/>
          </a:prstGeom>
          <a:blipFill>
            <a:blip r:embed="rId3" cstate="print"/>
            <a:stretch>
              <a:fillRect/>
            </a:stretch>
          </a:blipFill>
        </p:spPr>
        <p:txBody>
          <a:bodyPr wrap="square" lIns="0" tIns="0" rIns="0" bIns="0" rtlCol="0"/>
          <a:lstStyle/>
          <a:p>
            <a:endParaRPr sz="1200" dirty="0">
              <a:latin typeface="Century Gothic" panose="020B0502020202020204" pitchFamily="34" charset="0"/>
            </a:endParaRPr>
          </a:p>
        </p:txBody>
      </p:sp>
      <p:sp>
        <p:nvSpPr>
          <p:cNvPr id="6" name="object 6"/>
          <p:cNvSpPr/>
          <p:nvPr/>
        </p:nvSpPr>
        <p:spPr>
          <a:xfrm>
            <a:off x="232500" y="6022242"/>
            <a:ext cx="4228253" cy="103293"/>
          </a:xfrm>
          <a:custGeom>
            <a:avLst/>
            <a:gdLst/>
            <a:ahLst/>
            <a:cxnLst/>
            <a:rect l="l" t="t" r="r" b="b"/>
            <a:pathLst>
              <a:path w="6342380" h="154940">
                <a:moveTo>
                  <a:pt x="77341" y="154781"/>
                </a:moveTo>
                <a:lnTo>
                  <a:pt x="47311" y="148674"/>
                </a:lnTo>
                <a:lnTo>
                  <a:pt x="22719" y="132047"/>
                </a:lnTo>
                <a:lnTo>
                  <a:pt x="6102" y="107440"/>
                </a:lnTo>
                <a:lnTo>
                  <a:pt x="0" y="77390"/>
                </a:lnTo>
                <a:lnTo>
                  <a:pt x="6102" y="47341"/>
                </a:lnTo>
                <a:lnTo>
                  <a:pt x="22719" y="22733"/>
                </a:lnTo>
                <a:lnTo>
                  <a:pt x="47311" y="6106"/>
                </a:lnTo>
                <a:lnTo>
                  <a:pt x="77341" y="0"/>
                </a:lnTo>
                <a:lnTo>
                  <a:pt x="107372" y="6106"/>
                </a:lnTo>
                <a:lnTo>
                  <a:pt x="131964" y="22733"/>
                </a:lnTo>
                <a:lnTo>
                  <a:pt x="148581" y="47341"/>
                </a:lnTo>
                <a:lnTo>
                  <a:pt x="154683" y="77390"/>
                </a:lnTo>
                <a:lnTo>
                  <a:pt x="148581" y="107440"/>
                </a:lnTo>
                <a:lnTo>
                  <a:pt x="131964" y="132047"/>
                </a:lnTo>
                <a:lnTo>
                  <a:pt x="107372" y="148674"/>
                </a:lnTo>
                <a:lnTo>
                  <a:pt x="77341" y="154781"/>
                </a:lnTo>
                <a:close/>
              </a:path>
              <a:path w="6342380" h="154940">
                <a:moveTo>
                  <a:pt x="386709" y="154781"/>
                </a:moveTo>
                <a:lnTo>
                  <a:pt x="356679" y="148674"/>
                </a:lnTo>
                <a:lnTo>
                  <a:pt x="332086" y="132047"/>
                </a:lnTo>
                <a:lnTo>
                  <a:pt x="315470" y="107440"/>
                </a:lnTo>
                <a:lnTo>
                  <a:pt x="309367" y="77390"/>
                </a:lnTo>
                <a:lnTo>
                  <a:pt x="315470" y="47341"/>
                </a:lnTo>
                <a:lnTo>
                  <a:pt x="332086" y="22733"/>
                </a:lnTo>
                <a:lnTo>
                  <a:pt x="356679" y="6106"/>
                </a:lnTo>
                <a:lnTo>
                  <a:pt x="386709" y="0"/>
                </a:lnTo>
                <a:lnTo>
                  <a:pt x="416739" y="6106"/>
                </a:lnTo>
                <a:lnTo>
                  <a:pt x="441332" y="22733"/>
                </a:lnTo>
                <a:lnTo>
                  <a:pt x="457948" y="47341"/>
                </a:lnTo>
                <a:lnTo>
                  <a:pt x="464051" y="77390"/>
                </a:lnTo>
                <a:lnTo>
                  <a:pt x="457948" y="107440"/>
                </a:lnTo>
                <a:lnTo>
                  <a:pt x="441332" y="132047"/>
                </a:lnTo>
                <a:lnTo>
                  <a:pt x="416739" y="148674"/>
                </a:lnTo>
                <a:lnTo>
                  <a:pt x="386709" y="154781"/>
                </a:lnTo>
                <a:close/>
              </a:path>
              <a:path w="6342380" h="154940">
                <a:moveTo>
                  <a:pt x="696077" y="154781"/>
                </a:moveTo>
                <a:lnTo>
                  <a:pt x="666046" y="148674"/>
                </a:lnTo>
                <a:lnTo>
                  <a:pt x="641454" y="132047"/>
                </a:lnTo>
                <a:lnTo>
                  <a:pt x="624837" y="107440"/>
                </a:lnTo>
                <a:lnTo>
                  <a:pt x="618735" y="77390"/>
                </a:lnTo>
                <a:lnTo>
                  <a:pt x="624837" y="47341"/>
                </a:lnTo>
                <a:lnTo>
                  <a:pt x="641454" y="22733"/>
                </a:lnTo>
                <a:lnTo>
                  <a:pt x="666046" y="6106"/>
                </a:lnTo>
                <a:lnTo>
                  <a:pt x="696077" y="0"/>
                </a:lnTo>
                <a:lnTo>
                  <a:pt x="726107" y="6106"/>
                </a:lnTo>
                <a:lnTo>
                  <a:pt x="750699" y="22733"/>
                </a:lnTo>
                <a:lnTo>
                  <a:pt x="767316" y="47341"/>
                </a:lnTo>
                <a:lnTo>
                  <a:pt x="773419" y="77390"/>
                </a:lnTo>
                <a:lnTo>
                  <a:pt x="767316" y="107440"/>
                </a:lnTo>
                <a:lnTo>
                  <a:pt x="750699" y="132047"/>
                </a:lnTo>
                <a:lnTo>
                  <a:pt x="726107" y="148674"/>
                </a:lnTo>
                <a:lnTo>
                  <a:pt x="696077" y="154781"/>
                </a:lnTo>
                <a:close/>
              </a:path>
              <a:path w="6342380" h="154940">
                <a:moveTo>
                  <a:pt x="1005444" y="154781"/>
                </a:moveTo>
                <a:lnTo>
                  <a:pt x="975414" y="148674"/>
                </a:lnTo>
                <a:lnTo>
                  <a:pt x="950822" y="132047"/>
                </a:lnTo>
                <a:lnTo>
                  <a:pt x="934205" y="107440"/>
                </a:lnTo>
                <a:lnTo>
                  <a:pt x="928102" y="77390"/>
                </a:lnTo>
                <a:lnTo>
                  <a:pt x="934205" y="47341"/>
                </a:lnTo>
                <a:lnTo>
                  <a:pt x="950822" y="22733"/>
                </a:lnTo>
                <a:lnTo>
                  <a:pt x="975414" y="6106"/>
                </a:lnTo>
                <a:lnTo>
                  <a:pt x="1005444" y="0"/>
                </a:lnTo>
                <a:lnTo>
                  <a:pt x="1035475" y="6106"/>
                </a:lnTo>
                <a:lnTo>
                  <a:pt x="1060067" y="22733"/>
                </a:lnTo>
                <a:lnTo>
                  <a:pt x="1076683" y="47341"/>
                </a:lnTo>
                <a:lnTo>
                  <a:pt x="1082786" y="77390"/>
                </a:lnTo>
                <a:lnTo>
                  <a:pt x="1076683" y="107440"/>
                </a:lnTo>
                <a:lnTo>
                  <a:pt x="1060067" y="132047"/>
                </a:lnTo>
                <a:lnTo>
                  <a:pt x="1035475" y="148674"/>
                </a:lnTo>
                <a:lnTo>
                  <a:pt x="1005444" y="154781"/>
                </a:lnTo>
                <a:close/>
              </a:path>
              <a:path w="6342380" h="154940">
                <a:moveTo>
                  <a:pt x="1314812" y="154781"/>
                </a:moveTo>
                <a:lnTo>
                  <a:pt x="1284781" y="148674"/>
                </a:lnTo>
                <a:lnTo>
                  <a:pt x="1260189" y="132047"/>
                </a:lnTo>
                <a:lnTo>
                  <a:pt x="1243573" y="107440"/>
                </a:lnTo>
                <a:lnTo>
                  <a:pt x="1237470" y="77390"/>
                </a:lnTo>
                <a:lnTo>
                  <a:pt x="1243573" y="47341"/>
                </a:lnTo>
                <a:lnTo>
                  <a:pt x="1260189" y="22733"/>
                </a:lnTo>
                <a:lnTo>
                  <a:pt x="1284781" y="6106"/>
                </a:lnTo>
                <a:lnTo>
                  <a:pt x="1314812" y="0"/>
                </a:lnTo>
                <a:lnTo>
                  <a:pt x="1344842" y="6106"/>
                </a:lnTo>
                <a:lnTo>
                  <a:pt x="1369435" y="22733"/>
                </a:lnTo>
                <a:lnTo>
                  <a:pt x="1386051" y="47341"/>
                </a:lnTo>
                <a:lnTo>
                  <a:pt x="1392154" y="77390"/>
                </a:lnTo>
                <a:lnTo>
                  <a:pt x="1386051" y="107440"/>
                </a:lnTo>
                <a:lnTo>
                  <a:pt x="1369435" y="132047"/>
                </a:lnTo>
                <a:lnTo>
                  <a:pt x="1344842" y="148674"/>
                </a:lnTo>
                <a:lnTo>
                  <a:pt x="1314812" y="154781"/>
                </a:lnTo>
                <a:close/>
              </a:path>
              <a:path w="6342380" h="154940">
                <a:moveTo>
                  <a:pt x="1624179" y="154781"/>
                </a:moveTo>
                <a:lnTo>
                  <a:pt x="1594149" y="148674"/>
                </a:lnTo>
                <a:lnTo>
                  <a:pt x="1569557" y="132047"/>
                </a:lnTo>
                <a:lnTo>
                  <a:pt x="1552940" y="107440"/>
                </a:lnTo>
                <a:lnTo>
                  <a:pt x="1546838" y="77390"/>
                </a:lnTo>
                <a:lnTo>
                  <a:pt x="1552940" y="47341"/>
                </a:lnTo>
                <a:lnTo>
                  <a:pt x="1569557" y="22733"/>
                </a:lnTo>
                <a:lnTo>
                  <a:pt x="1594149" y="6106"/>
                </a:lnTo>
                <a:lnTo>
                  <a:pt x="1624179" y="0"/>
                </a:lnTo>
                <a:lnTo>
                  <a:pt x="1654210" y="6106"/>
                </a:lnTo>
                <a:lnTo>
                  <a:pt x="1678802" y="22733"/>
                </a:lnTo>
                <a:lnTo>
                  <a:pt x="1695419" y="47341"/>
                </a:lnTo>
                <a:lnTo>
                  <a:pt x="1701521" y="77390"/>
                </a:lnTo>
                <a:lnTo>
                  <a:pt x="1695419" y="107440"/>
                </a:lnTo>
                <a:lnTo>
                  <a:pt x="1678802" y="132047"/>
                </a:lnTo>
                <a:lnTo>
                  <a:pt x="1654210" y="148674"/>
                </a:lnTo>
                <a:lnTo>
                  <a:pt x="1624179" y="154781"/>
                </a:lnTo>
                <a:close/>
              </a:path>
              <a:path w="6342380" h="154940">
                <a:moveTo>
                  <a:pt x="1933547" y="154781"/>
                </a:moveTo>
                <a:lnTo>
                  <a:pt x="1903517" y="148674"/>
                </a:lnTo>
                <a:lnTo>
                  <a:pt x="1878924" y="132047"/>
                </a:lnTo>
                <a:lnTo>
                  <a:pt x="1862308" y="107440"/>
                </a:lnTo>
                <a:lnTo>
                  <a:pt x="1856205" y="77390"/>
                </a:lnTo>
                <a:lnTo>
                  <a:pt x="1862308" y="47341"/>
                </a:lnTo>
                <a:lnTo>
                  <a:pt x="1878924" y="22733"/>
                </a:lnTo>
                <a:lnTo>
                  <a:pt x="1903517" y="6106"/>
                </a:lnTo>
                <a:lnTo>
                  <a:pt x="1933547" y="0"/>
                </a:lnTo>
                <a:lnTo>
                  <a:pt x="1963577" y="6106"/>
                </a:lnTo>
                <a:lnTo>
                  <a:pt x="1988170" y="22733"/>
                </a:lnTo>
                <a:lnTo>
                  <a:pt x="2004786" y="47341"/>
                </a:lnTo>
                <a:lnTo>
                  <a:pt x="2010889" y="77390"/>
                </a:lnTo>
                <a:lnTo>
                  <a:pt x="2004786" y="107440"/>
                </a:lnTo>
                <a:lnTo>
                  <a:pt x="1988170" y="132047"/>
                </a:lnTo>
                <a:lnTo>
                  <a:pt x="1963577" y="148674"/>
                </a:lnTo>
                <a:lnTo>
                  <a:pt x="1933547" y="154781"/>
                </a:lnTo>
                <a:close/>
              </a:path>
              <a:path w="6342380" h="154940">
                <a:moveTo>
                  <a:pt x="2242915" y="154781"/>
                </a:moveTo>
                <a:lnTo>
                  <a:pt x="2212884" y="148674"/>
                </a:lnTo>
                <a:lnTo>
                  <a:pt x="2188292" y="132047"/>
                </a:lnTo>
                <a:lnTo>
                  <a:pt x="2171676" y="107440"/>
                </a:lnTo>
                <a:lnTo>
                  <a:pt x="2165573" y="77390"/>
                </a:lnTo>
                <a:lnTo>
                  <a:pt x="2171676" y="47341"/>
                </a:lnTo>
                <a:lnTo>
                  <a:pt x="2188292" y="22733"/>
                </a:lnTo>
                <a:lnTo>
                  <a:pt x="2212884" y="6106"/>
                </a:lnTo>
                <a:lnTo>
                  <a:pt x="2242915" y="0"/>
                </a:lnTo>
                <a:lnTo>
                  <a:pt x="2272945" y="6106"/>
                </a:lnTo>
                <a:lnTo>
                  <a:pt x="2297537" y="22733"/>
                </a:lnTo>
                <a:lnTo>
                  <a:pt x="2314154" y="47341"/>
                </a:lnTo>
                <a:lnTo>
                  <a:pt x="2320257" y="77390"/>
                </a:lnTo>
                <a:lnTo>
                  <a:pt x="2314154" y="107440"/>
                </a:lnTo>
                <a:lnTo>
                  <a:pt x="2297537" y="132047"/>
                </a:lnTo>
                <a:lnTo>
                  <a:pt x="2272945" y="148674"/>
                </a:lnTo>
                <a:lnTo>
                  <a:pt x="2242915" y="154781"/>
                </a:lnTo>
                <a:close/>
              </a:path>
              <a:path w="6342380" h="154940">
                <a:moveTo>
                  <a:pt x="2552282" y="154781"/>
                </a:moveTo>
                <a:lnTo>
                  <a:pt x="2522252" y="148674"/>
                </a:lnTo>
                <a:lnTo>
                  <a:pt x="2497660" y="132047"/>
                </a:lnTo>
                <a:lnTo>
                  <a:pt x="2481043" y="107440"/>
                </a:lnTo>
                <a:lnTo>
                  <a:pt x="2474940" y="77390"/>
                </a:lnTo>
                <a:lnTo>
                  <a:pt x="2481043" y="47341"/>
                </a:lnTo>
                <a:lnTo>
                  <a:pt x="2497660" y="22733"/>
                </a:lnTo>
                <a:lnTo>
                  <a:pt x="2522252" y="6106"/>
                </a:lnTo>
                <a:lnTo>
                  <a:pt x="2552282" y="0"/>
                </a:lnTo>
                <a:lnTo>
                  <a:pt x="2582313" y="6106"/>
                </a:lnTo>
                <a:lnTo>
                  <a:pt x="2606905" y="22733"/>
                </a:lnTo>
                <a:lnTo>
                  <a:pt x="2623521" y="47341"/>
                </a:lnTo>
                <a:lnTo>
                  <a:pt x="2629624" y="77390"/>
                </a:lnTo>
                <a:lnTo>
                  <a:pt x="2623521" y="107440"/>
                </a:lnTo>
                <a:lnTo>
                  <a:pt x="2606905" y="132047"/>
                </a:lnTo>
                <a:lnTo>
                  <a:pt x="2582313" y="148674"/>
                </a:lnTo>
                <a:lnTo>
                  <a:pt x="2552282" y="154781"/>
                </a:lnTo>
                <a:close/>
              </a:path>
              <a:path w="6342380" h="154940">
                <a:moveTo>
                  <a:pt x="2861650" y="154781"/>
                </a:moveTo>
                <a:lnTo>
                  <a:pt x="2831619" y="148674"/>
                </a:lnTo>
                <a:lnTo>
                  <a:pt x="2807027" y="132047"/>
                </a:lnTo>
                <a:lnTo>
                  <a:pt x="2790411" y="107440"/>
                </a:lnTo>
                <a:lnTo>
                  <a:pt x="2784308" y="77390"/>
                </a:lnTo>
                <a:lnTo>
                  <a:pt x="2790411" y="47341"/>
                </a:lnTo>
                <a:lnTo>
                  <a:pt x="2807027" y="22733"/>
                </a:lnTo>
                <a:lnTo>
                  <a:pt x="2831619" y="6106"/>
                </a:lnTo>
                <a:lnTo>
                  <a:pt x="2861650" y="0"/>
                </a:lnTo>
                <a:lnTo>
                  <a:pt x="2891680" y="6106"/>
                </a:lnTo>
                <a:lnTo>
                  <a:pt x="2916273" y="22733"/>
                </a:lnTo>
                <a:lnTo>
                  <a:pt x="2932889" y="47341"/>
                </a:lnTo>
                <a:lnTo>
                  <a:pt x="2938992" y="77390"/>
                </a:lnTo>
                <a:lnTo>
                  <a:pt x="2932889" y="107440"/>
                </a:lnTo>
                <a:lnTo>
                  <a:pt x="2916273" y="132047"/>
                </a:lnTo>
                <a:lnTo>
                  <a:pt x="2891680" y="148674"/>
                </a:lnTo>
                <a:lnTo>
                  <a:pt x="2861650" y="154781"/>
                </a:lnTo>
                <a:close/>
              </a:path>
              <a:path w="6342380" h="154940">
                <a:moveTo>
                  <a:pt x="3171017" y="154781"/>
                </a:moveTo>
                <a:lnTo>
                  <a:pt x="3140987" y="148674"/>
                </a:lnTo>
                <a:lnTo>
                  <a:pt x="3116395" y="132047"/>
                </a:lnTo>
                <a:lnTo>
                  <a:pt x="3099778" y="107440"/>
                </a:lnTo>
                <a:lnTo>
                  <a:pt x="3093676" y="77390"/>
                </a:lnTo>
                <a:lnTo>
                  <a:pt x="3099778" y="47341"/>
                </a:lnTo>
                <a:lnTo>
                  <a:pt x="3116395" y="22733"/>
                </a:lnTo>
                <a:lnTo>
                  <a:pt x="3140987" y="6106"/>
                </a:lnTo>
                <a:lnTo>
                  <a:pt x="3171017" y="0"/>
                </a:lnTo>
                <a:lnTo>
                  <a:pt x="3201048" y="6106"/>
                </a:lnTo>
                <a:lnTo>
                  <a:pt x="3225640" y="22733"/>
                </a:lnTo>
                <a:lnTo>
                  <a:pt x="3242257" y="47341"/>
                </a:lnTo>
                <a:lnTo>
                  <a:pt x="3248359" y="77390"/>
                </a:lnTo>
                <a:lnTo>
                  <a:pt x="3242257" y="107440"/>
                </a:lnTo>
                <a:lnTo>
                  <a:pt x="3225640" y="132047"/>
                </a:lnTo>
                <a:lnTo>
                  <a:pt x="3201048" y="148674"/>
                </a:lnTo>
                <a:lnTo>
                  <a:pt x="3171017" y="154781"/>
                </a:lnTo>
                <a:close/>
              </a:path>
              <a:path w="6342380" h="154940">
                <a:moveTo>
                  <a:pt x="3480385" y="154781"/>
                </a:moveTo>
                <a:lnTo>
                  <a:pt x="3450355" y="148674"/>
                </a:lnTo>
                <a:lnTo>
                  <a:pt x="3425762" y="132047"/>
                </a:lnTo>
                <a:lnTo>
                  <a:pt x="3409146" y="107440"/>
                </a:lnTo>
                <a:lnTo>
                  <a:pt x="3403043" y="77390"/>
                </a:lnTo>
                <a:lnTo>
                  <a:pt x="3409146" y="47341"/>
                </a:lnTo>
                <a:lnTo>
                  <a:pt x="3425762" y="22733"/>
                </a:lnTo>
                <a:lnTo>
                  <a:pt x="3450355" y="6106"/>
                </a:lnTo>
                <a:lnTo>
                  <a:pt x="3480385" y="0"/>
                </a:lnTo>
                <a:lnTo>
                  <a:pt x="3510416" y="6106"/>
                </a:lnTo>
                <a:lnTo>
                  <a:pt x="3535008" y="22733"/>
                </a:lnTo>
                <a:lnTo>
                  <a:pt x="3551624" y="47341"/>
                </a:lnTo>
                <a:lnTo>
                  <a:pt x="3557727" y="77390"/>
                </a:lnTo>
                <a:lnTo>
                  <a:pt x="3551624" y="107440"/>
                </a:lnTo>
                <a:lnTo>
                  <a:pt x="3535008" y="132047"/>
                </a:lnTo>
                <a:lnTo>
                  <a:pt x="3510416" y="148674"/>
                </a:lnTo>
                <a:lnTo>
                  <a:pt x="3480385" y="154781"/>
                </a:lnTo>
                <a:close/>
              </a:path>
              <a:path w="6342380" h="154940">
                <a:moveTo>
                  <a:pt x="3789753" y="154781"/>
                </a:moveTo>
                <a:lnTo>
                  <a:pt x="3759722" y="148674"/>
                </a:lnTo>
                <a:lnTo>
                  <a:pt x="3735130" y="132047"/>
                </a:lnTo>
                <a:lnTo>
                  <a:pt x="3718514" y="107440"/>
                </a:lnTo>
                <a:lnTo>
                  <a:pt x="3712411" y="77390"/>
                </a:lnTo>
                <a:lnTo>
                  <a:pt x="3718514" y="47341"/>
                </a:lnTo>
                <a:lnTo>
                  <a:pt x="3735130" y="22733"/>
                </a:lnTo>
                <a:lnTo>
                  <a:pt x="3759722" y="6106"/>
                </a:lnTo>
                <a:lnTo>
                  <a:pt x="3789753" y="0"/>
                </a:lnTo>
                <a:lnTo>
                  <a:pt x="3819783" y="6106"/>
                </a:lnTo>
                <a:lnTo>
                  <a:pt x="3844375" y="22733"/>
                </a:lnTo>
                <a:lnTo>
                  <a:pt x="3860992" y="47341"/>
                </a:lnTo>
                <a:lnTo>
                  <a:pt x="3867095" y="77390"/>
                </a:lnTo>
                <a:lnTo>
                  <a:pt x="3860992" y="107440"/>
                </a:lnTo>
                <a:lnTo>
                  <a:pt x="3844375" y="132047"/>
                </a:lnTo>
                <a:lnTo>
                  <a:pt x="3819783" y="148674"/>
                </a:lnTo>
                <a:lnTo>
                  <a:pt x="3789753" y="154781"/>
                </a:lnTo>
                <a:close/>
              </a:path>
              <a:path w="6342380" h="154940">
                <a:moveTo>
                  <a:pt x="4099120" y="154781"/>
                </a:moveTo>
                <a:lnTo>
                  <a:pt x="4069090" y="148674"/>
                </a:lnTo>
                <a:lnTo>
                  <a:pt x="4044498" y="132047"/>
                </a:lnTo>
                <a:lnTo>
                  <a:pt x="4027881" y="107440"/>
                </a:lnTo>
                <a:lnTo>
                  <a:pt x="4021778" y="77390"/>
                </a:lnTo>
                <a:lnTo>
                  <a:pt x="4027881" y="47341"/>
                </a:lnTo>
                <a:lnTo>
                  <a:pt x="4044498" y="22733"/>
                </a:lnTo>
                <a:lnTo>
                  <a:pt x="4069090" y="6106"/>
                </a:lnTo>
                <a:lnTo>
                  <a:pt x="4099120" y="0"/>
                </a:lnTo>
                <a:lnTo>
                  <a:pt x="4129151" y="6106"/>
                </a:lnTo>
                <a:lnTo>
                  <a:pt x="4153743" y="22733"/>
                </a:lnTo>
                <a:lnTo>
                  <a:pt x="4170359" y="47341"/>
                </a:lnTo>
                <a:lnTo>
                  <a:pt x="4176462" y="77390"/>
                </a:lnTo>
                <a:lnTo>
                  <a:pt x="4170359" y="107440"/>
                </a:lnTo>
                <a:lnTo>
                  <a:pt x="4153743" y="132047"/>
                </a:lnTo>
                <a:lnTo>
                  <a:pt x="4129151" y="148674"/>
                </a:lnTo>
                <a:lnTo>
                  <a:pt x="4099120" y="154781"/>
                </a:lnTo>
                <a:close/>
              </a:path>
              <a:path w="6342380" h="154940">
                <a:moveTo>
                  <a:pt x="4408488" y="154781"/>
                </a:moveTo>
                <a:lnTo>
                  <a:pt x="4378458" y="148674"/>
                </a:lnTo>
                <a:lnTo>
                  <a:pt x="4353865" y="132047"/>
                </a:lnTo>
                <a:lnTo>
                  <a:pt x="4337249" y="107440"/>
                </a:lnTo>
                <a:lnTo>
                  <a:pt x="4331146" y="77390"/>
                </a:lnTo>
                <a:lnTo>
                  <a:pt x="4337249" y="47341"/>
                </a:lnTo>
                <a:lnTo>
                  <a:pt x="4353865" y="22733"/>
                </a:lnTo>
                <a:lnTo>
                  <a:pt x="4378458" y="6106"/>
                </a:lnTo>
                <a:lnTo>
                  <a:pt x="4408488" y="0"/>
                </a:lnTo>
                <a:lnTo>
                  <a:pt x="4438518" y="6106"/>
                </a:lnTo>
                <a:lnTo>
                  <a:pt x="4463111" y="22733"/>
                </a:lnTo>
                <a:lnTo>
                  <a:pt x="4479727" y="47341"/>
                </a:lnTo>
                <a:lnTo>
                  <a:pt x="4485830" y="77390"/>
                </a:lnTo>
                <a:lnTo>
                  <a:pt x="4479727" y="107440"/>
                </a:lnTo>
                <a:lnTo>
                  <a:pt x="4463111" y="132047"/>
                </a:lnTo>
                <a:lnTo>
                  <a:pt x="4438518" y="148674"/>
                </a:lnTo>
                <a:lnTo>
                  <a:pt x="4408488" y="154781"/>
                </a:lnTo>
                <a:close/>
              </a:path>
              <a:path w="6342380" h="154940">
                <a:moveTo>
                  <a:pt x="4717856" y="154781"/>
                </a:moveTo>
                <a:lnTo>
                  <a:pt x="4687825" y="148674"/>
                </a:lnTo>
                <a:lnTo>
                  <a:pt x="4663233" y="132047"/>
                </a:lnTo>
                <a:lnTo>
                  <a:pt x="4646616" y="107440"/>
                </a:lnTo>
                <a:lnTo>
                  <a:pt x="4640514" y="77390"/>
                </a:lnTo>
                <a:lnTo>
                  <a:pt x="4646616" y="47341"/>
                </a:lnTo>
                <a:lnTo>
                  <a:pt x="4663233" y="22733"/>
                </a:lnTo>
                <a:lnTo>
                  <a:pt x="4687825" y="6106"/>
                </a:lnTo>
                <a:lnTo>
                  <a:pt x="4717856" y="0"/>
                </a:lnTo>
                <a:lnTo>
                  <a:pt x="4747886" y="6106"/>
                </a:lnTo>
                <a:lnTo>
                  <a:pt x="4772478" y="22733"/>
                </a:lnTo>
                <a:lnTo>
                  <a:pt x="4789095" y="47341"/>
                </a:lnTo>
                <a:lnTo>
                  <a:pt x="4795197" y="77390"/>
                </a:lnTo>
                <a:lnTo>
                  <a:pt x="4789095" y="107440"/>
                </a:lnTo>
                <a:lnTo>
                  <a:pt x="4772478" y="132047"/>
                </a:lnTo>
                <a:lnTo>
                  <a:pt x="4747886" y="148674"/>
                </a:lnTo>
                <a:lnTo>
                  <a:pt x="4717856" y="154781"/>
                </a:lnTo>
                <a:close/>
              </a:path>
              <a:path w="6342380" h="154940">
                <a:moveTo>
                  <a:pt x="5027223" y="154781"/>
                </a:moveTo>
                <a:lnTo>
                  <a:pt x="4997193" y="148674"/>
                </a:lnTo>
                <a:lnTo>
                  <a:pt x="4972600" y="132047"/>
                </a:lnTo>
                <a:lnTo>
                  <a:pt x="4955984" y="107440"/>
                </a:lnTo>
                <a:lnTo>
                  <a:pt x="4949881" y="77390"/>
                </a:lnTo>
                <a:lnTo>
                  <a:pt x="4955984" y="47341"/>
                </a:lnTo>
                <a:lnTo>
                  <a:pt x="4972600" y="22733"/>
                </a:lnTo>
                <a:lnTo>
                  <a:pt x="4997193" y="6106"/>
                </a:lnTo>
                <a:lnTo>
                  <a:pt x="5027223" y="0"/>
                </a:lnTo>
                <a:lnTo>
                  <a:pt x="5057254" y="6106"/>
                </a:lnTo>
                <a:lnTo>
                  <a:pt x="5081846" y="22733"/>
                </a:lnTo>
                <a:lnTo>
                  <a:pt x="5098462" y="47341"/>
                </a:lnTo>
                <a:lnTo>
                  <a:pt x="5104565" y="77390"/>
                </a:lnTo>
                <a:lnTo>
                  <a:pt x="5098462" y="107440"/>
                </a:lnTo>
                <a:lnTo>
                  <a:pt x="5081846" y="132047"/>
                </a:lnTo>
                <a:lnTo>
                  <a:pt x="5057254" y="148674"/>
                </a:lnTo>
                <a:lnTo>
                  <a:pt x="5027223" y="154781"/>
                </a:lnTo>
                <a:close/>
              </a:path>
              <a:path w="6342380" h="154940">
                <a:moveTo>
                  <a:pt x="5336591" y="154781"/>
                </a:moveTo>
                <a:lnTo>
                  <a:pt x="5306560" y="148674"/>
                </a:lnTo>
                <a:lnTo>
                  <a:pt x="5281968" y="132047"/>
                </a:lnTo>
                <a:lnTo>
                  <a:pt x="5265352" y="107440"/>
                </a:lnTo>
                <a:lnTo>
                  <a:pt x="5259249" y="77390"/>
                </a:lnTo>
                <a:lnTo>
                  <a:pt x="5265352" y="47341"/>
                </a:lnTo>
                <a:lnTo>
                  <a:pt x="5281968" y="22733"/>
                </a:lnTo>
                <a:lnTo>
                  <a:pt x="5306560" y="6106"/>
                </a:lnTo>
                <a:lnTo>
                  <a:pt x="5336591" y="0"/>
                </a:lnTo>
                <a:lnTo>
                  <a:pt x="5366621" y="6106"/>
                </a:lnTo>
                <a:lnTo>
                  <a:pt x="5391213" y="22733"/>
                </a:lnTo>
                <a:lnTo>
                  <a:pt x="5407830" y="47341"/>
                </a:lnTo>
                <a:lnTo>
                  <a:pt x="5413933" y="77390"/>
                </a:lnTo>
                <a:lnTo>
                  <a:pt x="5407830" y="107440"/>
                </a:lnTo>
                <a:lnTo>
                  <a:pt x="5391213" y="132047"/>
                </a:lnTo>
                <a:lnTo>
                  <a:pt x="5366621" y="148674"/>
                </a:lnTo>
                <a:lnTo>
                  <a:pt x="5336591" y="154781"/>
                </a:lnTo>
                <a:close/>
              </a:path>
              <a:path w="6342380" h="154940">
                <a:moveTo>
                  <a:pt x="5645958" y="154781"/>
                </a:moveTo>
                <a:lnTo>
                  <a:pt x="5615928" y="148674"/>
                </a:lnTo>
                <a:lnTo>
                  <a:pt x="5591336" y="132047"/>
                </a:lnTo>
                <a:lnTo>
                  <a:pt x="5574719" y="107440"/>
                </a:lnTo>
                <a:lnTo>
                  <a:pt x="5568616" y="77390"/>
                </a:lnTo>
                <a:lnTo>
                  <a:pt x="5574719" y="47341"/>
                </a:lnTo>
                <a:lnTo>
                  <a:pt x="5591336" y="22733"/>
                </a:lnTo>
                <a:lnTo>
                  <a:pt x="5615928" y="6106"/>
                </a:lnTo>
                <a:lnTo>
                  <a:pt x="5645958" y="0"/>
                </a:lnTo>
                <a:lnTo>
                  <a:pt x="5675989" y="6106"/>
                </a:lnTo>
                <a:lnTo>
                  <a:pt x="5700581" y="22733"/>
                </a:lnTo>
                <a:lnTo>
                  <a:pt x="5717198" y="47341"/>
                </a:lnTo>
                <a:lnTo>
                  <a:pt x="5723300" y="77390"/>
                </a:lnTo>
                <a:lnTo>
                  <a:pt x="5717198" y="107440"/>
                </a:lnTo>
                <a:lnTo>
                  <a:pt x="5700581" y="132047"/>
                </a:lnTo>
                <a:lnTo>
                  <a:pt x="5675989" y="148674"/>
                </a:lnTo>
                <a:lnTo>
                  <a:pt x="5645958" y="154781"/>
                </a:lnTo>
                <a:close/>
              </a:path>
              <a:path w="6342380" h="154940">
                <a:moveTo>
                  <a:pt x="5955326" y="154781"/>
                </a:moveTo>
                <a:lnTo>
                  <a:pt x="5925296" y="148674"/>
                </a:lnTo>
                <a:lnTo>
                  <a:pt x="5900703" y="132047"/>
                </a:lnTo>
                <a:lnTo>
                  <a:pt x="5884087" y="107440"/>
                </a:lnTo>
                <a:lnTo>
                  <a:pt x="5877984" y="77390"/>
                </a:lnTo>
                <a:lnTo>
                  <a:pt x="5884087" y="47341"/>
                </a:lnTo>
                <a:lnTo>
                  <a:pt x="5900703" y="22733"/>
                </a:lnTo>
                <a:lnTo>
                  <a:pt x="5925296" y="6106"/>
                </a:lnTo>
                <a:lnTo>
                  <a:pt x="5955326" y="0"/>
                </a:lnTo>
                <a:lnTo>
                  <a:pt x="5985356" y="6106"/>
                </a:lnTo>
                <a:lnTo>
                  <a:pt x="6009949" y="22733"/>
                </a:lnTo>
                <a:lnTo>
                  <a:pt x="6026565" y="47341"/>
                </a:lnTo>
                <a:lnTo>
                  <a:pt x="6032668" y="77390"/>
                </a:lnTo>
                <a:lnTo>
                  <a:pt x="6026565" y="107440"/>
                </a:lnTo>
                <a:lnTo>
                  <a:pt x="6009949" y="132047"/>
                </a:lnTo>
                <a:lnTo>
                  <a:pt x="5985356" y="148674"/>
                </a:lnTo>
                <a:lnTo>
                  <a:pt x="5955326" y="154781"/>
                </a:lnTo>
                <a:close/>
              </a:path>
              <a:path w="6342380" h="154940">
                <a:moveTo>
                  <a:pt x="6264694" y="154781"/>
                </a:moveTo>
                <a:lnTo>
                  <a:pt x="6234663" y="148674"/>
                </a:lnTo>
                <a:lnTo>
                  <a:pt x="6210071" y="132047"/>
                </a:lnTo>
                <a:lnTo>
                  <a:pt x="6193454" y="107440"/>
                </a:lnTo>
                <a:lnTo>
                  <a:pt x="6187352" y="77390"/>
                </a:lnTo>
                <a:lnTo>
                  <a:pt x="6193454" y="47341"/>
                </a:lnTo>
                <a:lnTo>
                  <a:pt x="6210071" y="22733"/>
                </a:lnTo>
                <a:lnTo>
                  <a:pt x="6234663" y="6106"/>
                </a:lnTo>
                <a:lnTo>
                  <a:pt x="6264694" y="0"/>
                </a:lnTo>
                <a:lnTo>
                  <a:pt x="6294724" y="6106"/>
                </a:lnTo>
                <a:lnTo>
                  <a:pt x="6319316" y="22733"/>
                </a:lnTo>
                <a:lnTo>
                  <a:pt x="6335933" y="47341"/>
                </a:lnTo>
                <a:lnTo>
                  <a:pt x="6342035" y="77390"/>
                </a:lnTo>
                <a:lnTo>
                  <a:pt x="6335933" y="107440"/>
                </a:lnTo>
                <a:lnTo>
                  <a:pt x="6319316" y="132047"/>
                </a:lnTo>
                <a:lnTo>
                  <a:pt x="6294724" y="148674"/>
                </a:lnTo>
                <a:lnTo>
                  <a:pt x="6264694" y="154781"/>
                </a:lnTo>
                <a:close/>
              </a:path>
            </a:pathLst>
          </a:custGeom>
          <a:solidFill>
            <a:srgbClr val="F7CF2B"/>
          </a:solidFill>
        </p:spPr>
        <p:txBody>
          <a:bodyPr wrap="square" lIns="0" tIns="0" rIns="0" bIns="0" rtlCol="0"/>
          <a:lstStyle/>
          <a:p>
            <a:endParaRPr sz="1200" dirty="0">
              <a:latin typeface="Century Gothic" panose="020B0502020202020204" pitchFamily="34" charset="0"/>
            </a:endParaRPr>
          </a:p>
        </p:txBody>
      </p:sp>
      <p:sp>
        <p:nvSpPr>
          <p:cNvPr id="7" name="object 7"/>
          <p:cNvSpPr/>
          <p:nvPr/>
        </p:nvSpPr>
        <p:spPr>
          <a:xfrm>
            <a:off x="7220846" y="6022242"/>
            <a:ext cx="4228253" cy="103293"/>
          </a:xfrm>
          <a:custGeom>
            <a:avLst/>
            <a:gdLst/>
            <a:ahLst/>
            <a:cxnLst/>
            <a:rect l="l" t="t" r="r" b="b"/>
            <a:pathLst>
              <a:path w="6342380" h="154940">
                <a:moveTo>
                  <a:pt x="77341" y="154781"/>
                </a:moveTo>
                <a:lnTo>
                  <a:pt x="47311" y="148674"/>
                </a:lnTo>
                <a:lnTo>
                  <a:pt x="22719" y="132047"/>
                </a:lnTo>
                <a:lnTo>
                  <a:pt x="6102" y="107440"/>
                </a:lnTo>
                <a:lnTo>
                  <a:pt x="0" y="77390"/>
                </a:lnTo>
                <a:lnTo>
                  <a:pt x="6102" y="47341"/>
                </a:lnTo>
                <a:lnTo>
                  <a:pt x="22719" y="22733"/>
                </a:lnTo>
                <a:lnTo>
                  <a:pt x="47311" y="6106"/>
                </a:lnTo>
                <a:lnTo>
                  <a:pt x="77341" y="0"/>
                </a:lnTo>
                <a:lnTo>
                  <a:pt x="107372" y="6106"/>
                </a:lnTo>
                <a:lnTo>
                  <a:pt x="131964" y="22733"/>
                </a:lnTo>
                <a:lnTo>
                  <a:pt x="148581" y="47341"/>
                </a:lnTo>
                <a:lnTo>
                  <a:pt x="154683" y="77390"/>
                </a:lnTo>
                <a:lnTo>
                  <a:pt x="148581" y="107440"/>
                </a:lnTo>
                <a:lnTo>
                  <a:pt x="131964" y="132047"/>
                </a:lnTo>
                <a:lnTo>
                  <a:pt x="107372" y="148674"/>
                </a:lnTo>
                <a:lnTo>
                  <a:pt x="77341" y="154781"/>
                </a:lnTo>
                <a:close/>
              </a:path>
              <a:path w="6342380" h="154940">
                <a:moveTo>
                  <a:pt x="386709" y="154781"/>
                </a:moveTo>
                <a:lnTo>
                  <a:pt x="356679" y="148674"/>
                </a:lnTo>
                <a:lnTo>
                  <a:pt x="332086" y="132047"/>
                </a:lnTo>
                <a:lnTo>
                  <a:pt x="315470" y="107440"/>
                </a:lnTo>
                <a:lnTo>
                  <a:pt x="309367" y="77390"/>
                </a:lnTo>
                <a:lnTo>
                  <a:pt x="315470" y="47341"/>
                </a:lnTo>
                <a:lnTo>
                  <a:pt x="332086" y="22733"/>
                </a:lnTo>
                <a:lnTo>
                  <a:pt x="356679" y="6106"/>
                </a:lnTo>
                <a:lnTo>
                  <a:pt x="386709" y="0"/>
                </a:lnTo>
                <a:lnTo>
                  <a:pt x="416739" y="6106"/>
                </a:lnTo>
                <a:lnTo>
                  <a:pt x="441332" y="22733"/>
                </a:lnTo>
                <a:lnTo>
                  <a:pt x="457948" y="47341"/>
                </a:lnTo>
                <a:lnTo>
                  <a:pt x="464051" y="77390"/>
                </a:lnTo>
                <a:lnTo>
                  <a:pt x="457948" y="107440"/>
                </a:lnTo>
                <a:lnTo>
                  <a:pt x="441332" y="132047"/>
                </a:lnTo>
                <a:lnTo>
                  <a:pt x="416739" y="148674"/>
                </a:lnTo>
                <a:lnTo>
                  <a:pt x="386709" y="154781"/>
                </a:lnTo>
                <a:close/>
              </a:path>
              <a:path w="6342380" h="154940">
                <a:moveTo>
                  <a:pt x="696077" y="154781"/>
                </a:moveTo>
                <a:lnTo>
                  <a:pt x="666046" y="148674"/>
                </a:lnTo>
                <a:lnTo>
                  <a:pt x="641454" y="132047"/>
                </a:lnTo>
                <a:lnTo>
                  <a:pt x="624837" y="107440"/>
                </a:lnTo>
                <a:lnTo>
                  <a:pt x="618735" y="77390"/>
                </a:lnTo>
                <a:lnTo>
                  <a:pt x="624837" y="47341"/>
                </a:lnTo>
                <a:lnTo>
                  <a:pt x="641454" y="22733"/>
                </a:lnTo>
                <a:lnTo>
                  <a:pt x="666046" y="6106"/>
                </a:lnTo>
                <a:lnTo>
                  <a:pt x="696077" y="0"/>
                </a:lnTo>
                <a:lnTo>
                  <a:pt x="726107" y="6106"/>
                </a:lnTo>
                <a:lnTo>
                  <a:pt x="750699" y="22733"/>
                </a:lnTo>
                <a:lnTo>
                  <a:pt x="767316" y="47341"/>
                </a:lnTo>
                <a:lnTo>
                  <a:pt x="773419" y="77390"/>
                </a:lnTo>
                <a:lnTo>
                  <a:pt x="767316" y="107440"/>
                </a:lnTo>
                <a:lnTo>
                  <a:pt x="750699" y="132047"/>
                </a:lnTo>
                <a:lnTo>
                  <a:pt x="726107" y="148674"/>
                </a:lnTo>
                <a:lnTo>
                  <a:pt x="696077" y="154781"/>
                </a:lnTo>
                <a:close/>
              </a:path>
              <a:path w="6342380" h="154940">
                <a:moveTo>
                  <a:pt x="1005444" y="154781"/>
                </a:moveTo>
                <a:lnTo>
                  <a:pt x="975414" y="148674"/>
                </a:lnTo>
                <a:lnTo>
                  <a:pt x="950822" y="132047"/>
                </a:lnTo>
                <a:lnTo>
                  <a:pt x="934205" y="107440"/>
                </a:lnTo>
                <a:lnTo>
                  <a:pt x="928102" y="77390"/>
                </a:lnTo>
                <a:lnTo>
                  <a:pt x="934205" y="47341"/>
                </a:lnTo>
                <a:lnTo>
                  <a:pt x="950822" y="22733"/>
                </a:lnTo>
                <a:lnTo>
                  <a:pt x="975414" y="6106"/>
                </a:lnTo>
                <a:lnTo>
                  <a:pt x="1005444" y="0"/>
                </a:lnTo>
                <a:lnTo>
                  <a:pt x="1035475" y="6106"/>
                </a:lnTo>
                <a:lnTo>
                  <a:pt x="1060067" y="22733"/>
                </a:lnTo>
                <a:lnTo>
                  <a:pt x="1076683" y="47341"/>
                </a:lnTo>
                <a:lnTo>
                  <a:pt x="1082786" y="77390"/>
                </a:lnTo>
                <a:lnTo>
                  <a:pt x="1076683" y="107440"/>
                </a:lnTo>
                <a:lnTo>
                  <a:pt x="1060067" y="132047"/>
                </a:lnTo>
                <a:lnTo>
                  <a:pt x="1035475" y="148674"/>
                </a:lnTo>
                <a:lnTo>
                  <a:pt x="1005444" y="154781"/>
                </a:lnTo>
                <a:close/>
              </a:path>
              <a:path w="6342380" h="154940">
                <a:moveTo>
                  <a:pt x="1314812" y="154781"/>
                </a:moveTo>
                <a:lnTo>
                  <a:pt x="1284781" y="148674"/>
                </a:lnTo>
                <a:lnTo>
                  <a:pt x="1260189" y="132047"/>
                </a:lnTo>
                <a:lnTo>
                  <a:pt x="1243573" y="107440"/>
                </a:lnTo>
                <a:lnTo>
                  <a:pt x="1237470" y="77390"/>
                </a:lnTo>
                <a:lnTo>
                  <a:pt x="1243573" y="47341"/>
                </a:lnTo>
                <a:lnTo>
                  <a:pt x="1260189" y="22733"/>
                </a:lnTo>
                <a:lnTo>
                  <a:pt x="1284781" y="6106"/>
                </a:lnTo>
                <a:lnTo>
                  <a:pt x="1314812" y="0"/>
                </a:lnTo>
                <a:lnTo>
                  <a:pt x="1344842" y="6106"/>
                </a:lnTo>
                <a:lnTo>
                  <a:pt x="1369435" y="22733"/>
                </a:lnTo>
                <a:lnTo>
                  <a:pt x="1386051" y="47341"/>
                </a:lnTo>
                <a:lnTo>
                  <a:pt x="1392154" y="77390"/>
                </a:lnTo>
                <a:lnTo>
                  <a:pt x="1386051" y="107440"/>
                </a:lnTo>
                <a:lnTo>
                  <a:pt x="1369435" y="132047"/>
                </a:lnTo>
                <a:lnTo>
                  <a:pt x="1344842" y="148674"/>
                </a:lnTo>
                <a:lnTo>
                  <a:pt x="1314812" y="154781"/>
                </a:lnTo>
                <a:close/>
              </a:path>
              <a:path w="6342380" h="154940">
                <a:moveTo>
                  <a:pt x="1624179" y="154781"/>
                </a:moveTo>
                <a:lnTo>
                  <a:pt x="1594149" y="148674"/>
                </a:lnTo>
                <a:lnTo>
                  <a:pt x="1569557" y="132047"/>
                </a:lnTo>
                <a:lnTo>
                  <a:pt x="1552940" y="107440"/>
                </a:lnTo>
                <a:lnTo>
                  <a:pt x="1546838" y="77390"/>
                </a:lnTo>
                <a:lnTo>
                  <a:pt x="1552940" y="47341"/>
                </a:lnTo>
                <a:lnTo>
                  <a:pt x="1569557" y="22733"/>
                </a:lnTo>
                <a:lnTo>
                  <a:pt x="1594149" y="6106"/>
                </a:lnTo>
                <a:lnTo>
                  <a:pt x="1624179" y="0"/>
                </a:lnTo>
                <a:lnTo>
                  <a:pt x="1654210" y="6106"/>
                </a:lnTo>
                <a:lnTo>
                  <a:pt x="1678802" y="22733"/>
                </a:lnTo>
                <a:lnTo>
                  <a:pt x="1695419" y="47341"/>
                </a:lnTo>
                <a:lnTo>
                  <a:pt x="1701521" y="77390"/>
                </a:lnTo>
                <a:lnTo>
                  <a:pt x="1695419" y="107440"/>
                </a:lnTo>
                <a:lnTo>
                  <a:pt x="1678802" y="132047"/>
                </a:lnTo>
                <a:lnTo>
                  <a:pt x="1654210" y="148674"/>
                </a:lnTo>
                <a:lnTo>
                  <a:pt x="1624179" y="154781"/>
                </a:lnTo>
                <a:close/>
              </a:path>
              <a:path w="6342380" h="154940">
                <a:moveTo>
                  <a:pt x="1933547" y="154781"/>
                </a:moveTo>
                <a:lnTo>
                  <a:pt x="1903517" y="148674"/>
                </a:lnTo>
                <a:lnTo>
                  <a:pt x="1878924" y="132047"/>
                </a:lnTo>
                <a:lnTo>
                  <a:pt x="1862308" y="107440"/>
                </a:lnTo>
                <a:lnTo>
                  <a:pt x="1856205" y="77390"/>
                </a:lnTo>
                <a:lnTo>
                  <a:pt x="1862308" y="47341"/>
                </a:lnTo>
                <a:lnTo>
                  <a:pt x="1878924" y="22733"/>
                </a:lnTo>
                <a:lnTo>
                  <a:pt x="1903517" y="6106"/>
                </a:lnTo>
                <a:lnTo>
                  <a:pt x="1933547" y="0"/>
                </a:lnTo>
                <a:lnTo>
                  <a:pt x="1963577" y="6106"/>
                </a:lnTo>
                <a:lnTo>
                  <a:pt x="1988170" y="22733"/>
                </a:lnTo>
                <a:lnTo>
                  <a:pt x="2004786" y="47341"/>
                </a:lnTo>
                <a:lnTo>
                  <a:pt x="2010889" y="77390"/>
                </a:lnTo>
                <a:lnTo>
                  <a:pt x="2004786" y="107440"/>
                </a:lnTo>
                <a:lnTo>
                  <a:pt x="1988170" y="132047"/>
                </a:lnTo>
                <a:lnTo>
                  <a:pt x="1963577" y="148674"/>
                </a:lnTo>
                <a:lnTo>
                  <a:pt x="1933547" y="154781"/>
                </a:lnTo>
                <a:close/>
              </a:path>
              <a:path w="6342380" h="154940">
                <a:moveTo>
                  <a:pt x="2242915" y="154781"/>
                </a:moveTo>
                <a:lnTo>
                  <a:pt x="2212884" y="148674"/>
                </a:lnTo>
                <a:lnTo>
                  <a:pt x="2188292" y="132047"/>
                </a:lnTo>
                <a:lnTo>
                  <a:pt x="2171676" y="107440"/>
                </a:lnTo>
                <a:lnTo>
                  <a:pt x="2165573" y="77390"/>
                </a:lnTo>
                <a:lnTo>
                  <a:pt x="2171676" y="47341"/>
                </a:lnTo>
                <a:lnTo>
                  <a:pt x="2188292" y="22733"/>
                </a:lnTo>
                <a:lnTo>
                  <a:pt x="2212884" y="6106"/>
                </a:lnTo>
                <a:lnTo>
                  <a:pt x="2242915" y="0"/>
                </a:lnTo>
                <a:lnTo>
                  <a:pt x="2272945" y="6106"/>
                </a:lnTo>
                <a:lnTo>
                  <a:pt x="2297537" y="22733"/>
                </a:lnTo>
                <a:lnTo>
                  <a:pt x="2314154" y="47341"/>
                </a:lnTo>
                <a:lnTo>
                  <a:pt x="2320257" y="77390"/>
                </a:lnTo>
                <a:lnTo>
                  <a:pt x="2314154" y="107440"/>
                </a:lnTo>
                <a:lnTo>
                  <a:pt x="2297537" y="132047"/>
                </a:lnTo>
                <a:lnTo>
                  <a:pt x="2272945" y="148674"/>
                </a:lnTo>
                <a:lnTo>
                  <a:pt x="2242915" y="154781"/>
                </a:lnTo>
                <a:close/>
              </a:path>
              <a:path w="6342380" h="154940">
                <a:moveTo>
                  <a:pt x="2552282" y="154781"/>
                </a:moveTo>
                <a:lnTo>
                  <a:pt x="2522252" y="148674"/>
                </a:lnTo>
                <a:lnTo>
                  <a:pt x="2497660" y="132047"/>
                </a:lnTo>
                <a:lnTo>
                  <a:pt x="2481043" y="107440"/>
                </a:lnTo>
                <a:lnTo>
                  <a:pt x="2474940" y="77390"/>
                </a:lnTo>
                <a:lnTo>
                  <a:pt x="2481043" y="47341"/>
                </a:lnTo>
                <a:lnTo>
                  <a:pt x="2497660" y="22733"/>
                </a:lnTo>
                <a:lnTo>
                  <a:pt x="2522252" y="6106"/>
                </a:lnTo>
                <a:lnTo>
                  <a:pt x="2552282" y="0"/>
                </a:lnTo>
                <a:lnTo>
                  <a:pt x="2582313" y="6106"/>
                </a:lnTo>
                <a:lnTo>
                  <a:pt x="2606905" y="22733"/>
                </a:lnTo>
                <a:lnTo>
                  <a:pt x="2623521" y="47341"/>
                </a:lnTo>
                <a:lnTo>
                  <a:pt x="2629624" y="77390"/>
                </a:lnTo>
                <a:lnTo>
                  <a:pt x="2623521" y="107440"/>
                </a:lnTo>
                <a:lnTo>
                  <a:pt x="2606905" y="132047"/>
                </a:lnTo>
                <a:lnTo>
                  <a:pt x="2582313" y="148674"/>
                </a:lnTo>
                <a:lnTo>
                  <a:pt x="2552282" y="154781"/>
                </a:lnTo>
                <a:close/>
              </a:path>
              <a:path w="6342380" h="154940">
                <a:moveTo>
                  <a:pt x="2861650" y="154781"/>
                </a:moveTo>
                <a:lnTo>
                  <a:pt x="2831619" y="148674"/>
                </a:lnTo>
                <a:lnTo>
                  <a:pt x="2807027" y="132047"/>
                </a:lnTo>
                <a:lnTo>
                  <a:pt x="2790411" y="107440"/>
                </a:lnTo>
                <a:lnTo>
                  <a:pt x="2784308" y="77390"/>
                </a:lnTo>
                <a:lnTo>
                  <a:pt x="2790411" y="47341"/>
                </a:lnTo>
                <a:lnTo>
                  <a:pt x="2807027" y="22733"/>
                </a:lnTo>
                <a:lnTo>
                  <a:pt x="2831619" y="6106"/>
                </a:lnTo>
                <a:lnTo>
                  <a:pt x="2861650" y="0"/>
                </a:lnTo>
                <a:lnTo>
                  <a:pt x="2891680" y="6106"/>
                </a:lnTo>
                <a:lnTo>
                  <a:pt x="2916273" y="22733"/>
                </a:lnTo>
                <a:lnTo>
                  <a:pt x="2932889" y="47341"/>
                </a:lnTo>
                <a:lnTo>
                  <a:pt x="2938992" y="77390"/>
                </a:lnTo>
                <a:lnTo>
                  <a:pt x="2932889" y="107440"/>
                </a:lnTo>
                <a:lnTo>
                  <a:pt x="2916273" y="132047"/>
                </a:lnTo>
                <a:lnTo>
                  <a:pt x="2891680" y="148674"/>
                </a:lnTo>
                <a:lnTo>
                  <a:pt x="2861650" y="154781"/>
                </a:lnTo>
                <a:close/>
              </a:path>
              <a:path w="6342380" h="154940">
                <a:moveTo>
                  <a:pt x="3171017" y="154781"/>
                </a:moveTo>
                <a:lnTo>
                  <a:pt x="3140987" y="148674"/>
                </a:lnTo>
                <a:lnTo>
                  <a:pt x="3116395" y="132047"/>
                </a:lnTo>
                <a:lnTo>
                  <a:pt x="3099778" y="107440"/>
                </a:lnTo>
                <a:lnTo>
                  <a:pt x="3093676" y="77390"/>
                </a:lnTo>
                <a:lnTo>
                  <a:pt x="3099778" y="47341"/>
                </a:lnTo>
                <a:lnTo>
                  <a:pt x="3116395" y="22733"/>
                </a:lnTo>
                <a:lnTo>
                  <a:pt x="3140987" y="6106"/>
                </a:lnTo>
                <a:lnTo>
                  <a:pt x="3171017" y="0"/>
                </a:lnTo>
                <a:lnTo>
                  <a:pt x="3201048" y="6106"/>
                </a:lnTo>
                <a:lnTo>
                  <a:pt x="3225640" y="22733"/>
                </a:lnTo>
                <a:lnTo>
                  <a:pt x="3242257" y="47341"/>
                </a:lnTo>
                <a:lnTo>
                  <a:pt x="3248359" y="77390"/>
                </a:lnTo>
                <a:lnTo>
                  <a:pt x="3242257" y="107440"/>
                </a:lnTo>
                <a:lnTo>
                  <a:pt x="3225640" y="132047"/>
                </a:lnTo>
                <a:lnTo>
                  <a:pt x="3201048" y="148674"/>
                </a:lnTo>
                <a:lnTo>
                  <a:pt x="3171017" y="154781"/>
                </a:lnTo>
                <a:close/>
              </a:path>
              <a:path w="6342380" h="154940">
                <a:moveTo>
                  <a:pt x="3480385" y="154781"/>
                </a:moveTo>
                <a:lnTo>
                  <a:pt x="3450355" y="148674"/>
                </a:lnTo>
                <a:lnTo>
                  <a:pt x="3425762" y="132047"/>
                </a:lnTo>
                <a:lnTo>
                  <a:pt x="3409146" y="107440"/>
                </a:lnTo>
                <a:lnTo>
                  <a:pt x="3403043" y="77390"/>
                </a:lnTo>
                <a:lnTo>
                  <a:pt x="3409146" y="47341"/>
                </a:lnTo>
                <a:lnTo>
                  <a:pt x="3425762" y="22733"/>
                </a:lnTo>
                <a:lnTo>
                  <a:pt x="3450355" y="6106"/>
                </a:lnTo>
                <a:lnTo>
                  <a:pt x="3480385" y="0"/>
                </a:lnTo>
                <a:lnTo>
                  <a:pt x="3510416" y="6106"/>
                </a:lnTo>
                <a:lnTo>
                  <a:pt x="3535008" y="22733"/>
                </a:lnTo>
                <a:lnTo>
                  <a:pt x="3551624" y="47341"/>
                </a:lnTo>
                <a:lnTo>
                  <a:pt x="3557727" y="77390"/>
                </a:lnTo>
                <a:lnTo>
                  <a:pt x="3551624" y="107440"/>
                </a:lnTo>
                <a:lnTo>
                  <a:pt x="3535008" y="132047"/>
                </a:lnTo>
                <a:lnTo>
                  <a:pt x="3510416" y="148674"/>
                </a:lnTo>
                <a:lnTo>
                  <a:pt x="3480385" y="154781"/>
                </a:lnTo>
                <a:close/>
              </a:path>
              <a:path w="6342380" h="154940">
                <a:moveTo>
                  <a:pt x="3789753" y="154781"/>
                </a:moveTo>
                <a:lnTo>
                  <a:pt x="3759722" y="148674"/>
                </a:lnTo>
                <a:lnTo>
                  <a:pt x="3735130" y="132047"/>
                </a:lnTo>
                <a:lnTo>
                  <a:pt x="3718514" y="107440"/>
                </a:lnTo>
                <a:lnTo>
                  <a:pt x="3712411" y="77390"/>
                </a:lnTo>
                <a:lnTo>
                  <a:pt x="3718514" y="47341"/>
                </a:lnTo>
                <a:lnTo>
                  <a:pt x="3735130" y="22733"/>
                </a:lnTo>
                <a:lnTo>
                  <a:pt x="3759722" y="6106"/>
                </a:lnTo>
                <a:lnTo>
                  <a:pt x="3789753" y="0"/>
                </a:lnTo>
                <a:lnTo>
                  <a:pt x="3819783" y="6106"/>
                </a:lnTo>
                <a:lnTo>
                  <a:pt x="3844375" y="22733"/>
                </a:lnTo>
                <a:lnTo>
                  <a:pt x="3860992" y="47341"/>
                </a:lnTo>
                <a:lnTo>
                  <a:pt x="3867095" y="77390"/>
                </a:lnTo>
                <a:lnTo>
                  <a:pt x="3860992" y="107440"/>
                </a:lnTo>
                <a:lnTo>
                  <a:pt x="3844375" y="132047"/>
                </a:lnTo>
                <a:lnTo>
                  <a:pt x="3819783" y="148674"/>
                </a:lnTo>
                <a:lnTo>
                  <a:pt x="3789753" y="154781"/>
                </a:lnTo>
                <a:close/>
              </a:path>
              <a:path w="6342380" h="154940">
                <a:moveTo>
                  <a:pt x="4099120" y="154781"/>
                </a:moveTo>
                <a:lnTo>
                  <a:pt x="4069090" y="148674"/>
                </a:lnTo>
                <a:lnTo>
                  <a:pt x="4044498" y="132047"/>
                </a:lnTo>
                <a:lnTo>
                  <a:pt x="4027881" y="107440"/>
                </a:lnTo>
                <a:lnTo>
                  <a:pt x="4021778" y="77390"/>
                </a:lnTo>
                <a:lnTo>
                  <a:pt x="4027881" y="47341"/>
                </a:lnTo>
                <a:lnTo>
                  <a:pt x="4044498" y="22733"/>
                </a:lnTo>
                <a:lnTo>
                  <a:pt x="4069090" y="6106"/>
                </a:lnTo>
                <a:lnTo>
                  <a:pt x="4099120" y="0"/>
                </a:lnTo>
                <a:lnTo>
                  <a:pt x="4129151" y="6106"/>
                </a:lnTo>
                <a:lnTo>
                  <a:pt x="4153743" y="22733"/>
                </a:lnTo>
                <a:lnTo>
                  <a:pt x="4170359" y="47341"/>
                </a:lnTo>
                <a:lnTo>
                  <a:pt x="4176462" y="77390"/>
                </a:lnTo>
                <a:lnTo>
                  <a:pt x="4170359" y="107440"/>
                </a:lnTo>
                <a:lnTo>
                  <a:pt x="4153743" y="132047"/>
                </a:lnTo>
                <a:lnTo>
                  <a:pt x="4129151" y="148674"/>
                </a:lnTo>
                <a:lnTo>
                  <a:pt x="4099120" y="154781"/>
                </a:lnTo>
                <a:close/>
              </a:path>
              <a:path w="6342380" h="154940">
                <a:moveTo>
                  <a:pt x="4408488" y="154781"/>
                </a:moveTo>
                <a:lnTo>
                  <a:pt x="4378458" y="148674"/>
                </a:lnTo>
                <a:lnTo>
                  <a:pt x="4353865" y="132047"/>
                </a:lnTo>
                <a:lnTo>
                  <a:pt x="4337249" y="107440"/>
                </a:lnTo>
                <a:lnTo>
                  <a:pt x="4331146" y="77390"/>
                </a:lnTo>
                <a:lnTo>
                  <a:pt x="4337249" y="47341"/>
                </a:lnTo>
                <a:lnTo>
                  <a:pt x="4353865" y="22733"/>
                </a:lnTo>
                <a:lnTo>
                  <a:pt x="4378458" y="6106"/>
                </a:lnTo>
                <a:lnTo>
                  <a:pt x="4408488" y="0"/>
                </a:lnTo>
                <a:lnTo>
                  <a:pt x="4438518" y="6106"/>
                </a:lnTo>
                <a:lnTo>
                  <a:pt x="4463111" y="22733"/>
                </a:lnTo>
                <a:lnTo>
                  <a:pt x="4479727" y="47341"/>
                </a:lnTo>
                <a:lnTo>
                  <a:pt x="4485830" y="77390"/>
                </a:lnTo>
                <a:lnTo>
                  <a:pt x="4479727" y="107440"/>
                </a:lnTo>
                <a:lnTo>
                  <a:pt x="4463111" y="132047"/>
                </a:lnTo>
                <a:lnTo>
                  <a:pt x="4438518" y="148674"/>
                </a:lnTo>
                <a:lnTo>
                  <a:pt x="4408488" y="154781"/>
                </a:lnTo>
                <a:close/>
              </a:path>
              <a:path w="6342380" h="154940">
                <a:moveTo>
                  <a:pt x="4717856" y="154781"/>
                </a:moveTo>
                <a:lnTo>
                  <a:pt x="4687825" y="148674"/>
                </a:lnTo>
                <a:lnTo>
                  <a:pt x="4663233" y="132047"/>
                </a:lnTo>
                <a:lnTo>
                  <a:pt x="4646616" y="107440"/>
                </a:lnTo>
                <a:lnTo>
                  <a:pt x="4640514" y="77390"/>
                </a:lnTo>
                <a:lnTo>
                  <a:pt x="4646616" y="47341"/>
                </a:lnTo>
                <a:lnTo>
                  <a:pt x="4663233" y="22733"/>
                </a:lnTo>
                <a:lnTo>
                  <a:pt x="4687825" y="6106"/>
                </a:lnTo>
                <a:lnTo>
                  <a:pt x="4717856" y="0"/>
                </a:lnTo>
                <a:lnTo>
                  <a:pt x="4747886" y="6106"/>
                </a:lnTo>
                <a:lnTo>
                  <a:pt x="4772478" y="22733"/>
                </a:lnTo>
                <a:lnTo>
                  <a:pt x="4789095" y="47341"/>
                </a:lnTo>
                <a:lnTo>
                  <a:pt x="4795197" y="77390"/>
                </a:lnTo>
                <a:lnTo>
                  <a:pt x="4789095" y="107440"/>
                </a:lnTo>
                <a:lnTo>
                  <a:pt x="4772478" y="132047"/>
                </a:lnTo>
                <a:lnTo>
                  <a:pt x="4747886" y="148674"/>
                </a:lnTo>
                <a:lnTo>
                  <a:pt x="4717856" y="154781"/>
                </a:lnTo>
                <a:close/>
              </a:path>
              <a:path w="6342380" h="154940">
                <a:moveTo>
                  <a:pt x="5027223" y="154781"/>
                </a:moveTo>
                <a:lnTo>
                  <a:pt x="4997193" y="148674"/>
                </a:lnTo>
                <a:lnTo>
                  <a:pt x="4972600" y="132047"/>
                </a:lnTo>
                <a:lnTo>
                  <a:pt x="4955984" y="107440"/>
                </a:lnTo>
                <a:lnTo>
                  <a:pt x="4949881" y="77390"/>
                </a:lnTo>
                <a:lnTo>
                  <a:pt x="4955984" y="47341"/>
                </a:lnTo>
                <a:lnTo>
                  <a:pt x="4972600" y="22733"/>
                </a:lnTo>
                <a:lnTo>
                  <a:pt x="4997193" y="6106"/>
                </a:lnTo>
                <a:lnTo>
                  <a:pt x="5027223" y="0"/>
                </a:lnTo>
                <a:lnTo>
                  <a:pt x="5057254" y="6106"/>
                </a:lnTo>
                <a:lnTo>
                  <a:pt x="5081846" y="22733"/>
                </a:lnTo>
                <a:lnTo>
                  <a:pt x="5098462" y="47341"/>
                </a:lnTo>
                <a:lnTo>
                  <a:pt x="5104565" y="77390"/>
                </a:lnTo>
                <a:lnTo>
                  <a:pt x="5098462" y="107440"/>
                </a:lnTo>
                <a:lnTo>
                  <a:pt x="5081846" y="132047"/>
                </a:lnTo>
                <a:lnTo>
                  <a:pt x="5057254" y="148674"/>
                </a:lnTo>
                <a:lnTo>
                  <a:pt x="5027223" y="154781"/>
                </a:lnTo>
                <a:close/>
              </a:path>
              <a:path w="6342380" h="154940">
                <a:moveTo>
                  <a:pt x="5336591" y="154781"/>
                </a:moveTo>
                <a:lnTo>
                  <a:pt x="5306560" y="148674"/>
                </a:lnTo>
                <a:lnTo>
                  <a:pt x="5281968" y="132047"/>
                </a:lnTo>
                <a:lnTo>
                  <a:pt x="5265352" y="107440"/>
                </a:lnTo>
                <a:lnTo>
                  <a:pt x="5259249" y="77390"/>
                </a:lnTo>
                <a:lnTo>
                  <a:pt x="5265352" y="47341"/>
                </a:lnTo>
                <a:lnTo>
                  <a:pt x="5281968" y="22733"/>
                </a:lnTo>
                <a:lnTo>
                  <a:pt x="5306560" y="6106"/>
                </a:lnTo>
                <a:lnTo>
                  <a:pt x="5336591" y="0"/>
                </a:lnTo>
                <a:lnTo>
                  <a:pt x="5366621" y="6106"/>
                </a:lnTo>
                <a:lnTo>
                  <a:pt x="5391213" y="22733"/>
                </a:lnTo>
                <a:lnTo>
                  <a:pt x="5407830" y="47341"/>
                </a:lnTo>
                <a:lnTo>
                  <a:pt x="5413933" y="77390"/>
                </a:lnTo>
                <a:lnTo>
                  <a:pt x="5407830" y="107440"/>
                </a:lnTo>
                <a:lnTo>
                  <a:pt x="5391213" y="132047"/>
                </a:lnTo>
                <a:lnTo>
                  <a:pt x="5366621" y="148674"/>
                </a:lnTo>
                <a:lnTo>
                  <a:pt x="5336591" y="154781"/>
                </a:lnTo>
                <a:close/>
              </a:path>
              <a:path w="6342380" h="154940">
                <a:moveTo>
                  <a:pt x="5645958" y="154781"/>
                </a:moveTo>
                <a:lnTo>
                  <a:pt x="5615928" y="148674"/>
                </a:lnTo>
                <a:lnTo>
                  <a:pt x="5591336" y="132047"/>
                </a:lnTo>
                <a:lnTo>
                  <a:pt x="5574719" y="107440"/>
                </a:lnTo>
                <a:lnTo>
                  <a:pt x="5568616" y="77390"/>
                </a:lnTo>
                <a:lnTo>
                  <a:pt x="5574719" y="47341"/>
                </a:lnTo>
                <a:lnTo>
                  <a:pt x="5591336" y="22733"/>
                </a:lnTo>
                <a:lnTo>
                  <a:pt x="5615928" y="6106"/>
                </a:lnTo>
                <a:lnTo>
                  <a:pt x="5645958" y="0"/>
                </a:lnTo>
                <a:lnTo>
                  <a:pt x="5675989" y="6106"/>
                </a:lnTo>
                <a:lnTo>
                  <a:pt x="5700581" y="22733"/>
                </a:lnTo>
                <a:lnTo>
                  <a:pt x="5717198" y="47341"/>
                </a:lnTo>
                <a:lnTo>
                  <a:pt x="5723300" y="77390"/>
                </a:lnTo>
                <a:lnTo>
                  <a:pt x="5717198" y="107440"/>
                </a:lnTo>
                <a:lnTo>
                  <a:pt x="5700581" y="132047"/>
                </a:lnTo>
                <a:lnTo>
                  <a:pt x="5675989" y="148674"/>
                </a:lnTo>
                <a:lnTo>
                  <a:pt x="5645958" y="154781"/>
                </a:lnTo>
                <a:close/>
              </a:path>
              <a:path w="6342380" h="154940">
                <a:moveTo>
                  <a:pt x="5955326" y="154781"/>
                </a:moveTo>
                <a:lnTo>
                  <a:pt x="5925296" y="148674"/>
                </a:lnTo>
                <a:lnTo>
                  <a:pt x="5900703" y="132047"/>
                </a:lnTo>
                <a:lnTo>
                  <a:pt x="5884087" y="107440"/>
                </a:lnTo>
                <a:lnTo>
                  <a:pt x="5877984" y="77390"/>
                </a:lnTo>
                <a:lnTo>
                  <a:pt x="5884087" y="47341"/>
                </a:lnTo>
                <a:lnTo>
                  <a:pt x="5900703" y="22733"/>
                </a:lnTo>
                <a:lnTo>
                  <a:pt x="5925296" y="6106"/>
                </a:lnTo>
                <a:lnTo>
                  <a:pt x="5955326" y="0"/>
                </a:lnTo>
                <a:lnTo>
                  <a:pt x="5985356" y="6106"/>
                </a:lnTo>
                <a:lnTo>
                  <a:pt x="6009949" y="22733"/>
                </a:lnTo>
                <a:lnTo>
                  <a:pt x="6026565" y="47341"/>
                </a:lnTo>
                <a:lnTo>
                  <a:pt x="6032668" y="77390"/>
                </a:lnTo>
                <a:lnTo>
                  <a:pt x="6026565" y="107440"/>
                </a:lnTo>
                <a:lnTo>
                  <a:pt x="6009949" y="132047"/>
                </a:lnTo>
                <a:lnTo>
                  <a:pt x="5985356" y="148674"/>
                </a:lnTo>
                <a:lnTo>
                  <a:pt x="5955326" y="154781"/>
                </a:lnTo>
                <a:close/>
              </a:path>
              <a:path w="6342380" h="154940">
                <a:moveTo>
                  <a:pt x="6264694" y="154781"/>
                </a:moveTo>
                <a:lnTo>
                  <a:pt x="6234663" y="148674"/>
                </a:lnTo>
                <a:lnTo>
                  <a:pt x="6210071" y="132047"/>
                </a:lnTo>
                <a:lnTo>
                  <a:pt x="6193454" y="107440"/>
                </a:lnTo>
                <a:lnTo>
                  <a:pt x="6187352" y="77390"/>
                </a:lnTo>
                <a:lnTo>
                  <a:pt x="6193454" y="47341"/>
                </a:lnTo>
                <a:lnTo>
                  <a:pt x="6210071" y="22733"/>
                </a:lnTo>
                <a:lnTo>
                  <a:pt x="6234663" y="6106"/>
                </a:lnTo>
                <a:lnTo>
                  <a:pt x="6264694" y="0"/>
                </a:lnTo>
                <a:lnTo>
                  <a:pt x="6294724" y="6106"/>
                </a:lnTo>
                <a:lnTo>
                  <a:pt x="6319316" y="22733"/>
                </a:lnTo>
                <a:lnTo>
                  <a:pt x="6335933" y="47341"/>
                </a:lnTo>
                <a:lnTo>
                  <a:pt x="6342035" y="77390"/>
                </a:lnTo>
                <a:lnTo>
                  <a:pt x="6335933" y="107440"/>
                </a:lnTo>
                <a:lnTo>
                  <a:pt x="6319316" y="132047"/>
                </a:lnTo>
                <a:lnTo>
                  <a:pt x="6294724" y="148674"/>
                </a:lnTo>
                <a:lnTo>
                  <a:pt x="6264694" y="154781"/>
                </a:lnTo>
                <a:close/>
              </a:path>
            </a:pathLst>
          </a:custGeom>
          <a:solidFill>
            <a:srgbClr val="F7CF2B"/>
          </a:solidFill>
        </p:spPr>
        <p:txBody>
          <a:bodyPr wrap="square" lIns="0" tIns="0" rIns="0" bIns="0" rtlCol="0"/>
          <a:lstStyle/>
          <a:p>
            <a:endParaRPr sz="1200" dirty="0">
              <a:latin typeface="Century Gothic" panose="020B0502020202020204" pitchFamily="34" charset="0"/>
            </a:endParaRPr>
          </a:p>
        </p:txBody>
      </p:sp>
      <p:sp>
        <p:nvSpPr>
          <p:cNvPr id="8" name="object 8"/>
          <p:cNvSpPr/>
          <p:nvPr/>
        </p:nvSpPr>
        <p:spPr>
          <a:xfrm>
            <a:off x="1847715" y="196413"/>
            <a:ext cx="2127260" cy="565149"/>
          </a:xfrm>
          <a:prstGeom prst="rect">
            <a:avLst/>
          </a:prstGeom>
          <a:blipFill>
            <a:blip r:embed="rId4" cstate="print"/>
            <a:stretch>
              <a:fillRect/>
            </a:stretch>
          </a:blipFill>
        </p:spPr>
        <p:txBody>
          <a:bodyPr wrap="square" lIns="0" tIns="0" rIns="0" bIns="0" rtlCol="0"/>
          <a:lstStyle/>
          <a:p>
            <a:endParaRPr sz="1200" dirty="0">
              <a:latin typeface="Century Gothic" panose="020B0502020202020204" pitchFamily="34" charset="0"/>
            </a:endParaRPr>
          </a:p>
        </p:txBody>
      </p:sp>
      <p:sp>
        <p:nvSpPr>
          <p:cNvPr id="9" name="object 9"/>
          <p:cNvSpPr/>
          <p:nvPr/>
        </p:nvSpPr>
        <p:spPr>
          <a:xfrm>
            <a:off x="8238460" y="163135"/>
            <a:ext cx="1079499" cy="520699"/>
          </a:xfrm>
          <a:prstGeom prst="rect">
            <a:avLst/>
          </a:prstGeom>
          <a:blipFill>
            <a:blip r:embed="rId5" cstate="print"/>
            <a:stretch>
              <a:fillRect/>
            </a:stretch>
          </a:blipFill>
        </p:spPr>
        <p:txBody>
          <a:bodyPr wrap="square" lIns="0" tIns="0" rIns="0" bIns="0" rtlCol="0"/>
          <a:lstStyle/>
          <a:p>
            <a:endParaRPr sz="1200" dirty="0">
              <a:latin typeface="Century Gothic" panose="020B0502020202020204" pitchFamily="34" charset="0"/>
            </a:endParaRPr>
          </a:p>
        </p:txBody>
      </p:sp>
      <p:sp>
        <p:nvSpPr>
          <p:cNvPr id="11" name="object 11"/>
          <p:cNvSpPr txBox="1">
            <a:spLocks noGrp="1"/>
          </p:cNvSpPr>
          <p:nvPr>
            <p:ph type="title" idx="4294967295"/>
          </p:nvPr>
        </p:nvSpPr>
        <p:spPr>
          <a:xfrm>
            <a:off x="1024524" y="1598396"/>
            <a:ext cx="5940402" cy="1362767"/>
          </a:xfrm>
          <a:prstGeom prst="rect">
            <a:avLst/>
          </a:prstGeom>
        </p:spPr>
        <p:txBody>
          <a:bodyPr vert="horz" wrap="square" lIns="0" tIns="8467" rIns="0" bIns="0" rtlCol="0">
            <a:spAutoFit/>
          </a:bodyPr>
          <a:lstStyle/>
          <a:p>
            <a:pPr marL="8467">
              <a:lnSpc>
                <a:spcPct val="100000"/>
              </a:lnSpc>
              <a:spcBef>
                <a:spcPts val="67"/>
              </a:spcBef>
            </a:pPr>
            <a:r>
              <a:rPr lang="en-US" b="1" spc="-3" dirty="0">
                <a:solidFill>
                  <a:srgbClr val="00B050"/>
                </a:solidFill>
                <a:latin typeface="Century Gothic" panose="020B0502020202020204" pitchFamily="34" charset="0"/>
              </a:rPr>
              <a:t>Mainstreaming Sustainable PPPs</a:t>
            </a:r>
          </a:p>
        </p:txBody>
      </p:sp>
      <p:sp>
        <p:nvSpPr>
          <p:cNvPr id="12" name="object 12"/>
          <p:cNvSpPr txBox="1"/>
          <p:nvPr/>
        </p:nvSpPr>
        <p:spPr>
          <a:xfrm>
            <a:off x="520365" y="2765503"/>
            <a:ext cx="139700" cy="336781"/>
          </a:xfrm>
          <a:prstGeom prst="rect">
            <a:avLst/>
          </a:prstGeom>
        </p:spPr>
        <p:txBody>
          <a:bodyPr vert="horz" wrap="square" lIns="0" tIns="8467" rIns="0" bIns="0" rtlCol="0">
            <a:spAutoFit/>
          </a:bodyPr>
          <a:lstStyle/>
          <a:p>
            <a:pPr marL="8467">
              <a:spcBef>
                <a:spcPts val="67"/>
              </a:spcBef>
            </a:pPr>
            <a:r>
              <a:rPr sz="2133" dirty="0">
                <a:solidFill>
                  <a:srgbClr val="9D231B"/>
                </a:solidFill>
                <a:latin typeface="Century Gothic" panose="020B0502020202020204" pitchFamily="34" charset="0"/>
                <a:cs typeface="Noto Sans"/>
              </a:rPr>
              <a:t>"</a:t>
            </a:r>
            <a:endParaRPr sz="2133" dirty="0">
              <a:latin typeface="Century Gothic" panose="020B0502020202020204" pitchFamily="34" charset="0"/>
              <a:cs typeface="Noto Sans"/>
            </a:endParaRPr>
          </a:p>
        </p:txBody>
      </p:sp>
      <p:sp>
        <p:nvSpPr>
          <p:cNvPr id="13" name="object 13"/>
          <p:cNvSpPr/>
          <p:nvPr/>
        </p:nvSpPr>
        <p:spPr>
          <a:xfrm>
            <a:off x="651568" y="3078402"/>
            <a:ext cx="6824557" cy="0"/>
          </a:xfrm>
          <a:custGeom>
            <a:avLst/>
            <a:gdLst/>
            <a:ahLst/>
            <a:cxnLst/>
            <a:rect l="l" t="t" r="r" b="b"/>
            <a:pathLst>
              <a:path w="10236835">
                <a:moveTo>
                  <a:pt x="0" y="0"/>
                </a:moveTo>
                <a:lnTo>
                  <a:pt x="10236316" y="0"/>
                </a:lnTo>
              </a:path>
            </a:pathLst>
          </a:custGeom>
          <a:ln w="27776">
            <a:solidFill>
              <a:srgbClr val="9C221A"/>
            </a:solidFill>
          </a:ln>
        </p:spPr>
        <p:txBody>
          <a:bodyPr wrap="square" lIns="0" tIns="0" rIns="0" bIns="0" rtlCol="0"/>
          <a:lstStyle/>
          <a:p>
            <a:endParaRPr sz="1200" dirty="0">
              <a:latin typeface="Century Gothic" panose="020B0502020202020204" pitchFamily="34" charset="0"/>
            </a:endParaRPr>
          </a:p>
        </p:txBody>
      </p:sp>
      <p:sp>
        <p:nvSpPr>
          <p:cNvPr id="14" name="object 14"/>
          <p:cNvSpPr txBox="1"/>
          <p:nvPr/>
        </p:nvSpPr>
        <p:spPr>
          <a:xfrm>
            <a:off x="7467303" y="2765503"/>
            <a:ext cx="139700" cy="336781"/>
          </a:xfrm>
          <a:prstGeom prst="rect">
            <a:avLst/>
          </a:prstGeom>
        </p:spPr>
        <p:txBody>
          <a:bodyPr vert="horz" wrap="square" lIns="0" tIns="8467" rIns="0" bIns="0" rtlCol="0">
            <a:spAutoFit/>
          </a:bodyPr>
          <a:lstStyle/>
          <a:p>
            <a:pPr marL="8467">
              <a:spcBef>
                <a:spcPts val="67"/>
              </a:spcBef>
            </a:pPr>
            <a:r>
              <a:rPr sz="2133" dirty="0">
                <a:solidFill>
                  <a:srgbClr val="9D231B"/>
                </a:solidFill>
                <a:latin typeface="Century Gothic" panose="020B0502020202020204" pitchFamily="34" charset="0"/>
                <a:cs typeface="Noto Sans"/>
              </a:rPr>
              <a:t>"</a:t>
            </a:r>
            <a:endParaRPr sz="2133" dirty="0">
              <a:latin typeface="Century Gothic" panose="020B0502020202020204" pitchFamily="34" charset="0"/>
              <a:cs typeface="Noto Sans"/>
            </a:endParaRPr>
          </a:p>
        </p:txBody>
      </p:sp>
      <p:sp>
        <p:nvSpPr>
          <p:cNvPr id="15" name="object 15"/>
          <p:cNvSpPr txBox="1"/>
          <p:nvPr/>
        </p:nvSpPr>
        <p:spPr>
          <a:xfrm>
            <a:off x="660065" y="4964612"/>
            <a:ext cx="10609297" cy="776324"/>
          </a:xfrm>
          <a:prstGeom prst="rect">
            <a:avLst/>
          </a:prstGeom>
        </p:spPr>
        <p:txBody>
          <a:bodyPr vert="horz" wrap="square" lIns="0" tIns="8467" rIns="0" bIns="0" rtlCol="0">
            <a:spAutoFit/>
          </a:bodyPr>
          <a:lstStyle/>
          <a:p>
            <a:pPr marL="2232772" marR="3387" indent="-2224728">
              <a:lnSpc>
                <a:spcPct val="115199"/>
              </a:lnSpc>
              <a:spcBef>
                <a:spcPts val="67"/>
              </a:spcBef>
            </a:pPr>
            <a:r>
              <a:rPr sz="2133" spc="-3" dirty="0" err="1">
                <a:solidFill>
                  <a:srgbClr val="17161B"/>
                </a:solidFill>
                <a:latin typeface="Century Gothic" panose="020B0502020202020204" pitchFamily="34" charset="0"/>
                <a:cs typeface="Noto Sans"/>
              </a:rPr>
              <a:t>Спикер</a:t>
            </a:r>
            <a:r>
              <a:rPr sz="2133" spc="-3" dirty="0">
                <a:solidFill>
                  <a:srgbClr val="17161B"/>
                </a:solidFill>
                <a:latin typeface="Century Gothic" panose="020B0502020202020204" pitchFamily="34" charset="0"/>
                <a:cs typeface="Noto Sans"/>
              </a:rPr>
              <a:t> </a:t>
            </a:r>
            <a:r>
              <a:rPr lang="ru-RU" sz="2133" spc="-3" dirty="0" smtClean="0">
                <a:solidFill>
                  <a:srgbClr val="17161B"/>
                </a:solidFill>
                <a:latin typeface="Century Gothic" panose="020B0502020202020204" pitchFamily="34" charset="0"/>
                <a:cs typeface="Noto Sans"/>
              </a:rPr>
              <a:t>сессии</a:t>
            </a:r>
            <a:r>
              <a:rPr sz="2133" spc="-3" dirty="0" smtClean="0">
                <a:solidFill>
                  <a:srgbClr val="17161B"/>
                </a:solidFill>
                <a:latin typeface="Century Gothic" panose="020B0502020202020204" pitchFamily="34" charset="0"/>
                <a:cs typeface="Noto Sans"/>
              </a:rPr>
              <a:t>:</a:t>
            </a:r>
            <a:endParaRPr lang="en-US" sz="2133" spc="-3" dirty="0">
              <a:solidFill>
                <a:srgbClr val="17161B"/>
              </a:solidFill>
              <a:latin typeface="Century Gothic" panose="020B0502020202020204" pitchFamily="34" charset="0"/>
              <a:cs typeface="Noto Sans"/>
            </a:endParaRPr>
          </a:p>
          <a:p>
            <a:pPr marL="2232772" marR="3387" indent="-2224728">
              <a:lnSpc>
                <a:spcPct val="115199"/>
              </a:lnSpc>
              <a:spcBef>
                <a:spcPts val="67"/>
              </a:spcBef>
            </a:pPr>
            <a:r>
              <a:rPr lang="ru-RU" sz="2133" spc="-3" dirty="0">
                <a:solidFill>
                  <a:srgbClr val="17161B"/>
                </a:solidFill>
                <a:latin typeface="Century Gothic" panose="020B0502020202020204" pitchFamily="34" charset="0"/>
                <a:cs typeface="Noto Sans"/>
              </a:rPr>
              <a:t>«Перспективы применения</a:t>
            </a:r>
            <a:r>
              <a:rPr lang="en-US" sz="2133" spc="-3" dirty="0">
                <a:solidFill>
                  <a:srgbClr val="17161B"/>
                </a:solidFill>
                <a:latin typeface="Century Gothic" panose="020B0502020202020204" pitchFamily="34" charset="0"/>
                <a:cs typeface="Noto Sans"/>
              </a:rPr>
              <a:t> </a:t>
            </a:r>
            <a:r>
              <a:rPr lang="de-DE" sz="2133" spc="-3" dirty="0" err="1">
                <a:solidFill>
                  <a:srgbClr val="17161B"/>
                </a:solidFill>
                <a:latin typeface="Century Gothic" panose="020B0502020202020204" pitchFamily="34" charset="0"/>
                <a:cs typeface="Noto Sans"/>
              </a:rPr>
              <a:t>offtake</a:t>
            </a:r>
            <a:r>
              <a:rPr lang="de-DE" sz="2133" spc="-3" dirty="0">
                <a:solidFill>
                  <a:srgbClr val="17161B"/>
                </a:solidFill>
                <a:latin typeface="Century Gothic" panose="020B0502020202020204" pitchFamily="34" charset="0"/>
                <a:cs typeface="Noto Sans"/>
              </a:rPr>
              <a:t>-</a:t>
            </a:r>
            <a:r>
              <a:rPr lang="ru-RU" sz="2133" spc="-3" dirty="0">
                <a:solidFill>
                  <a:srgbClr val="17161B"/>
                </a:solidFill>
                <a:latin typeface="Century Gothic" panose="020B0502020202020204" pitchFamily="34" charset="0"/>
                <a:cs typeface="Noto Sans"/>
              </a:rPr>
              <a:t>контрактов в</a:t>
            </a:r>
            <a:r>
              <a:rPr lang="en-US" sz="2133" spc="-3" dirty="0">
                <a:solidFill>
                  <a:srgbClr val="17161B"/>
                </a:solidFill>
                <a:latin typeface="Century Gothic" panose="020B0502020202020204" pitchFamily="34" charset="0"/>
                <a:cs typeface="Noto Sans"/>
              </a:rPr>
              <a:t> </a:t>
            </a:r>
            <a:r>
              <a:rPr lang="ru-RU" sz="2133" spc="-3" dirty="0">
                <a:solidFill>
                  <a:srgbClr val="17161B"/>
                </a:solidFill>
                <a:latin typeface="Century Gothic" panose="020B0502020202020204" pitchFamily="34" charset="0"/>
                <a:cs typeface="Noto Sans"/>
              </a:rPr>
              <a:t>проектах</a:t>
            </a:r>
            <a:r>
              <a:rPr lang="en-US" sz="2133" spc="-3" dirty="0">
                <a:solidFill>
                  <a:srgbClr val="17161B"/>
                </a:solidFill>
                <a:latin typeface="Century Gothic" panose="020B0502020202020204" pitchFamily="34" charset="0"/>
                <a:cs typeface="Noto Sans"/>
              </a:rPr>
              <a:t> </a:t>
            </a:r>
            <a:r>
              <a:rPr lang="ru-RU" sz="2133" spc="-3" dirty="0">
                <a:solidFill>
                  <a:srgbClr val="17161B"/>
                </a:solidFill>
                <a:latin typeface="Century Gothic" panose="020B0502020202020204" pitchFamily="34" charset="0"/>
                <a:cs typeface="Noto Sans"/>
              </a:rPr>
              <a:t>ГЧП</a:t>
            </a:r>
            <a:r>
              <a:rPr lang="ru-RU" sz="2133" spc="-3" dirty="0" smtClean="0">
                <a:solidFill>
                  <a:srgbClr val="17161B"/>
                </a:solidFill>
                <a:latin typeface="Century Gothic" panose="020B0502020202020204" pitchFamily="34" charset="0"/>
                <a:cs typeface="Noto Sans"/>
              </a:rPr>
              <a:t>»</a:t>
            </a:r>
            <a:endParaRPr sz="2133" dirty="0">
              <a:latin typeface="Century Gothic" panose="020B0502020202020204" pitchFamily="34" charset="0"/>
              <a:cs typeface="Noto Sans"/>
            </a:endParaRPr>
          </a:p>
        </p:txBody>
      </p:sp>
      <p:sp>
        <p:nvSpPr>
          <p:cNvPr id="16" name="object 16"/>
          <p:cNvSpPr txBox="1"/>
          <p:nvPr/>
        </p:nvSpPr>
        <p:spPr>
          <a:xfrm>
            <a:off x="8278029" y="3849549"/>
            <a:ext cx="2810933" cy="772861"/>
          </a:xfrm>
          <a:prstGeom prst="rect">
            <a:avLst/>
          </a:prstGeom>
        </p:spPr>
        <p:txBody>
          <a:bodyPr vert="horz" wrap="square" lIns="0" tIns="8467" rIns="0" bIns="0" rtlCol="0">
            <a:spAutoFit/>
          </a:bodyPr>
          <a:lstStyle/>
          <a:p>
            <a:pPr marL="8467">
              <a:spcBef>
                <a:spcPts val="67"/>
              </a:spcBef>
            </a:pPr>
            <a:r>
              <a:rPr lang="en-US" sz="1600" dirty="0">
                <a:solidFill>
                  <a:srgbClr val="17161B"/>
                </a:solidFill>
                <a:latin typeface="Century Gothic" panose="020B0502020202020204" pitchFamily="34" charset="0"/>
                <a:cs typeface="Noto Sans"/>
              </a:rPr>
              <a:t>Natalia Korchakova-Heeb</a:t>
            </a:r>
          </a:p>
          <a:p>
            <a:pPr marL="8467">
              <a:spcBef>
                <a:spcPts val="67"/>
              </a:spcBef>
            </a:pPr>
            <a:r>
              <a:rPr lang="en-US" sz="1600" dirty="0">
                <a:solidFill>
                  <a:srgbClr val="17161B"/>
                </a:solidFill>
                <a:latin typeface="Century Gothic" panose="020B0502020202020204" pitchFamily="34" charset="0"/>
                <a:cs typeface="Noto Sans"/>
              </a:rPr>
              <a:t>Managing Director</a:t>
            </a:r>
          </a:p>
          <a:p>
            <a:pPr marL="8467">
              <a:spcBef>
                <a:spcPts val="67"/>
              </a:spcBef>
            </a:pPr>
            <a:r>
              <a:rPr lang="en-US" sz="1600" dirty="0">
                <a:solidFill>
                  <a:srgbClr val="17161B"/>
                </a:solidFill>
                <a:latin typeface="Century Gothic" panose="020B0502020202020204" pitchFamily="34" charset="0"/>
                <a:cs typeface="Noto Sans"/>
              </a:rPr>
              <a:t>SDG.17 Consulting GmbH</a:t>
            </a:r>
            <a:endParaRPr sz="1600" dirty="0">
              <a:latin typeface="Century Gothic" panose="020B0502020202020204" pitchFamily="34" charset="0"/>
              <a:cs typeface="Noto Sans"/>
            </a:endParaRPr>
          </a:p>
        </p:txBody>
      </p:sp>
      <p:pic>
        <p:nvPicPr>
          <p:cNvPr id="20" name="Grafik 19">
            <a:extLst>
              <a:ext uri="{FF2B5EF4-FFF2-40B4-BE49-F238E27FC236}">
                <a16:creationId xmlns:a16="http://schemas.microsoft.com/office/drawing/2014/main" id="{A99B1B70-4B78-EA47-8FAD-446ED55DF1F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087" t="9626" r="28883" b="9244"/>
          <a:stretch/>
        </p:blipFill>
        <p:spPr>
          <a:xfrm>
            <a:off x="8611757" y="1932973"/>
            <a:ext cx="1851757" cy="1782500"/>
          </a:xfrm>
          <a:prstGeom prst="ellipse">
            <a:avLst/>
          </a:prstGeom>
        </p:spPr>
      </p:pic>
    </p:spTree>
    <p:extLst>
      <p:ext uri="{BB962C8B-B14F-4D97-AF65-F5344CB8AC3E}">
        <p14:creationId xmlns:p14="http://schemas.microsoft.com/office/powerpoint/2010/main" val="712441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0349" y="998441"/>
            <a:ext cx="11573197" cy="724247"/>
          </a:xfrm>
        </p:spPr>
        <p:txBody>
          <a:bodyPr>
            <a:noAutofit/>
          </a:bodyPr>
          <a:lstStyle/>
          <a:p>
            <a:r>
              <a:rPr lang="en-US" sz="4800" dirty="0">
                <a:ea typeface="Verdana" panose="020B0604030504040204" pitchFamily="34" charset="0"/>
                <a:cs typeface="Verdana" panose="020B0604030504040204" pitchFamily="34" charset="0"/>
              </a:rPr>
              <a:t>PPPs as an Instrument to Achieve SDGs</a:t>
            </a:r>
            <a:r>
              <a:rPr lang="de-DE" sz="4400" dirty="0"/>
              <a:t/>
            </a:r>
            <a:br>
              <a:rPr lang="de-DE" sz="4400" dirty="0"/>
            </a:br>
            <a:r>
              <a:rPr lang="en-US" sz="4400" dirty="0">
                <a:sym typeface="Avenir"/>
              </a:rPr>
              <a:t/>
            </a:r>
            <a:br>
              <a:rPr lang="en-US" sz="4400" dirty="0">
                <a:sym typeface="Avenir"/>
              </a:rPr>
            </a:br>
            <a:endParaRPr lang="en-US" sz="4400" dirty="0"/>
          </a:p>
        </p:txBody>
      </p:sp>
      <p:sp>
        <p:nvSpPr>
          <p:cNvPr id="45" name="Rectangle 44">
            <a:extLst>
              <a:ext uri="{FF2B5EF4-FFF2-40B4-BE49-F238E27FC236}">
                <a16:creationId xmlns:a16="http://schemas.microsoft.com/office/drawing/2014/main" id="{6012DE67-6C1E-4B4B-92A4-1F4C2DEDF208}"/>
              </a:ext>
            </a:extLst>
          </p:cNvPr>
          <p:cNvSpPr/>
          <p:nvPr/>
        </p:nvSpPr>
        <p:spPr>
          <a:xfrm>
            <a:off x="1546" y="3461346"/>
            <a:ext cx="4956934" cy="54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Century Gothic" panose="020B0502020202020204" pitchFamily="34" charset="0"/>
            </a:endParaRPr>
          </a:p>
        </p:txBody>
      </p:sp>
      <p:sp>
        <p:nvSpPr>
          <p:cNvPr id="46" name="Rectangle 45">
            <a:extLst>
              <a:ext uri="{FF2B5EF4-FFF2-40B4-BE49-F238E27FC236}">
                <a16:creationId xmlns:a16="http://schemas.microsoft.com/office/drawing/2014/main" id="{351F7D41-3C42-4B85-9CCF-92E470111DE0}"/>
              </a:ext>
            </a:extLst>
          </p:cNvPr>
          <p:cNvSpPr/>
          <p:nvPr/>
        </p:nvSpPr>
        <p:spPr>
          <a:xfrm rot="10800000">
            <a:off x="7233522" y="3461346"/>
            <a:ext cx="4958478"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Century Gothic" panose="020B0502020202020204" pitchFamily="34" charset="0"/>
            </a:endParaRPr>
          </a:p>
        </p:txBody>
      </p:sp>
      <p:grpSp>
        <p:nvGrpSpPr>
          <p:cNvPr id="47" name="그룹 4">
            <a:extLst>
              <a:ext uri="{FF2B5EF4-FFF2-40B4-BE49-F238E27FC236}">
                <a16:creationId xmlns:a16="http://schemas.microsoft.com/office/drawing/2014/main" id="{CC90342D-3B26-474E-8BA9-AFC81C30999E}"/>
              </a:ext>
            </a:extLst>
          </p:cNvPr>
          <p:cNvGrpSpPr/>
          <p:nvPr/>
        </p:nvGrpSpPr>
        <p:grpSpPr>
          <a:xfrm>
            <a:off x="4368416" y="1769262"/>
            <a:ext cx="3455171" cy="3900889"/>
            <a:chOff x="4613536" y="2164199"/>
            <a:chExt cx="2956435" cy="3337816"/>
          </a:xfrm>
        </p:grpSpPr>
        <p:sp>
          <p:nvSpPr>
            <p:cNvPr id="48" name="Pie 14">
              <a:extLst>
                <a:ext uri="{FF2B5EF4-FFF2-40B4-BE49-F238E27FC236}">
                  <a16:creationId xmlns:a16="http://schemas.microsoft.com/office/drawing/2014/main" id="{4A303D82-4AD0-47EB-A952-88440AB147B8}"/>
                </a:ext>
              </a:extLst>
            </p:cNvPr>
            <p:cNvSpPr/>
            <p:nvPr/>
          </p:nvSpPr>
          <p:spPr>
            <a:xfrm>
              <a:off x="4613536" y="2363855"/>
              <a:ext cx="2920588" cy="2920588"/>
            </a:xfrm>
            <a:prstGeom prst="pie">
              <a:avLst>
                <a:gd name="adj1" fmla="val 10775528"/>
                <a:gd name="adj2" fmla="val 1620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latin typeface="Century Gothic" panose="020B0502020202020204" pitchFamily="34" charset="0"/>
              </a:endParaRPr>
            </a:p>
          </p:txBody>
        </p:sp>
        <p:sp>
          <p:nvSpPr>
            <p:cNvPr id="49" name="Pie 22">
              <a:extLst>
                <a:ext uri="{FF2B5EF4-FFF2-40B4-BE49-F238E27FC236}">
                  <a16:creationId xmlns:a16="http://schemas.microsoft.com/office/drawing/2014/main" id="{3711BEB3-379E-4F1F-905B-A982C2FCF04A}"/>
                </a:ext>
              </a:extLst>
            </p:cNvPr>
            <p:cNvSpPr/>
            <p:nvPr/>
          </p:nvSpPr>
          <p:spPr>
            <a:xfrm rot="10800000">
              <a:off x="4649383" y="2381767"/>
              <a:ext cx="2920588" cy="2920588"/>
            </a:xfrm>
            <a:prstGeom prst="pie">
              <a:avLst>
                <a:gd name="adj1" fmla="val 10775528"/>
                <a:gd name="adj2" fmla="val 16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latin typeface="Century Gothic" panose="020B0502020202020204" pitchFamily="34" charset="0"/>
              </a:endParaRPr>
            </a:p>
          </p:txBody>
        </p:sp>
        <p:sp>
          <p:nvSpPr>
            <p:cNvPr id="50" name="Oval 49">
              <a:extLst>
                <a:ext uri="{FF2B5EF4-FFF2-40B4-BE49-F238E27FC236}">
                  <a16:creationId xmlns:a16="http://schemas.microsoft.com/office/drawing/2014/main" id="{3A1DA3CD-8333-4FC1-ABC5-235D871E8D42}"/>
                </a:ext>
              </a:extLst>
            </p:cNvPr>
            <p:cNvSpPr/>
            <p:nvPr/>
          </p:nvSpPr>
          <p:spPr>
            <a:xfrm>
              <a:off x="5118427" y="2853991"/>
              <a:ext cx="1946652" cy="1946652"/>
            </a:xfrm>
            <a:prstGeom prst="ellipse">
              <a:avLst/>
            </a:prstGeom>
            <a:solidFill>
              <a:schemeClr val="bg1"/>
            </a:solidFill>
            <a:ln w="889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Century Gothic" panose="020B0502020202020204" pitchFamily="34" charset="0"/>
              </a:endParaRPr>
            </a:p>
          </p:txBody>
        </p:sp>
        <p:sp>
          <p:nvSpPr>
            <p:cNvPr id="51" name="Isosceles Triangle 50">
              <a:extLst>
                <a:ext uri="{FF2B5EF4-FFF2-40B4-BE49-F238E27FC236}">
                  <a16:creationId xmlns:a16="http://schemas.microsoft.com/office/drawing/2014/main" id="{D344692D-CC5B-4069-9725-4E11FC4B799E}"/>
                </a:ext>
              </a:extLst>
            </p:cNvPr>
            <p:cNvSpPr/>
            <p:nvPr/>
          </p:nvSpPr>
          <p:spPr>
            <a:xfrm rot="5400000">
              <a:off x="5911556" y="2299861"/>
              <a:ext cx="847738" cy="576413"/>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Century Gothic" panose="020B0502020202020204" pitchFamily="34" charset="0"/>
              </a:endParaRPr>
            </a:p>
          </p:txBody>
        </p:sp>
        <p:sp>
          <p:nvSpPr>
            <p:cNvPr id="52" name="Isosceles Triangle 51">
              <a:extLst>
                <a:ext uri="{FF2B5EF4-FFF2-40B4-BE49-F238E27FC236}">
                  <a16:creationId xmlns:a16="http://schemas.microsoft.com/office/drawing/2014/main" id="{4EC06A36-9B13-434A-BE79-66F301E7DBFA}"/>
                </a:ext>
              </a:extLst>
            </p:cNvPr>
            <p:cNvSpPr/>
            <p:nvPr/>
          </p:nvSpPr>
          <p:spPr>
            <a:xfrm rot="16200000">
              <a:off x="5424212" y="4789939"/>
              <a:ext cx="847738" cy="57641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Century Gothic" panose="020B0502020202020204" pitchFamily="34" charset="0"/>
              </a:endParaRPr>
            </a:p>
          </p:txBody>
        </p:sp>
      </p:grpSp>
      <p:sp>
        <p:nvSpPr>
          <p:cNvPr id="53" name="Oval 52">
            <a:extLst>
              <a:ext uri="{FF2B5EF4-FFF2-40B4-BE49-F238E27FC236}">
                <a16:creationId xmlns:a16="http://schemas.microsoft.com/office/drawing/2014/main" id="{87029278-59D0-4A7E-89DC-561D7A85624A}"/>
              </a:ext>
            </a:extLst>
          </p:cNvPr>
          <p:cNvSpPr/>
          <p:nvPr/>
        </p:nvSpPr>
        <p:spPr>
          <a:xfrm>
            <a:off x="5466882" y="3090587"/>
            <a:ext cx="1258239" cy="12582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Century Gothic" panose="020B0502020202020204" pitchFamily="34" charset="0"/>
            </a:endParaRPr>
          </a:p>
        </p:txBody>
      </p:sp>
      <p:sp>
        <p:nvSpPr>
          <p:cNvPr id="54" name="TextBox 53">
            <a:extLst>
              <a:ext uri="{FF2B5EF4-FFF2-40B4-BE49-F238E27FC236}">
                <a16:creationId xmlns:a16="http://schemas.microsoft.com/office/drawing/2014/main" id="{105D1702-47A7-48BC-A24F-F10A17BD2ABB}"/>
              </a:ext>
            </a:extLst>
          </p:cNvPr>
          <p:cNvSpPr txBox="1"/>
          <p:nvPr/>
        </p:nvSpPr>
        <p:spPr>
          <a:xfrm>
            <a:off x="7992416" y="3554491"/>
            <a:ext cx="2548407" cy="338554"/>
          </a:xfrm>
          <a:prstGeom prst="rect">
            <a:avLst/>
          </a:prstGeom>
          <a:noFill/>
        </p:spPr>
        <p:txBody>
          <a:bodyPr wrap="square" rtlCol="0">
            <a:spAutoFit/>
          </a:bodyPr>
          <a:lstStyle/>
          <a:p>
            <a:r>
              <a:rPr lang="de-DE" altLang="ko-KR" sz="1600" dirty="0">
                <a:latin typeface="Century Gothic" panose="020B0502020202020204" pitchFamily="34" charset="0"/>
                <a:cs typeface="Arial" pitchFamily="34" charset="0"/>
              </a:rPr>
              <a:t>Access </a:t>
            </a:r>
            <a:r>
              <a:rPr lang="de-DE" altLang="ko-KR" sz="1600" dirty="0" err="1">
                <a:latin typeface="Century Gothic" panose="020B0502020202020204" pitchFamily="34" charset="0"/>
                <a:cs typeface="Arial" pitchFamily="34" charset="0"/>
              </a:rPr>
              <a:t>to</a:t>
            </a:r>
            <a:r>
              <a:rPr lang="de-DE" altLang="ko-KR" sz="1600" dirty="0">
                <a:latin typeface="Century Gothic" panose="020B0502020202020204" pitchFamily="34" charset="0"/>
                <a:cs typeface="Arial" pitchFamily="34" charset="0"/>
              </a:rPr>
              <a:t> </a:t>
            </a:r>
            <a:r>
              <a:rPr lang="de-DE" altLang="ko-KR" sz="1600" dirty="0" err="1">
                <a:latin typeface="Century Gothic" panose="020B0502020202020204" pitchFamily="34" charset="0"/>
                <a:cs typeface="Arial" pitchFamily="34" charset="0"/>
              </a:rPr>
              <a:t>Financing</a:t>
            </a:r>
            <a:endParaRPr lang="ko-KR" altLang="en-US" sz="1600" dirty="0">
              <a:latin typeface="Century Gothic" panose="020B0502020202020204" pitchFamily="34" charset="0"/>
              <a:cs typeface="Arial" pitchFamily="34" charset="0"/>
            </a:endParaRPr>
          </a:p>
        </p:txBody>
      </p:sp>
      <p:sp>
        <p:nvSpPr>
          <p:cNvPr id="55" name="TextBox 54">
            <a:extLst>
              <a:ext uri="{FF2B5EF4-FFF2-40B4-BE49-F238E27FC236}">
                <a16:creationId xmlns:a16="http://schemas.microsoft.com/office/drawing/2014/main" id="{1EA77F38-EB74-4857-84DA-450203B29595}"/>
              </a:ext>
            </a:extLst>
          </p:cNvPr>
          <p:cNvSpPr txBox="1"/>
          <p:nvPr/>
        </p:nvSpPr>
        <p:spPr>
          <a:xfrm>
            <a:off x="41897" y="3554491"/>
            <a:ext cx="4166746" cy="338554"/>
          </a:xfrm>
          <a:prstGeom prst="rect">
            <a:avLst/>
          </a:prstGeom>
          <a:noFill/>
        </p:spPr>
        <p:txBody>
          <a:bodyPr wrap="square" rtlCol="0">
            <a:spAutoFit/>
          </a:bodyPr>
          <a:lstStyle/>
          <a:p>
            <a:pPr algn="r"/>
            <a:r>
              <a:rPr lang="en-US" altLang="ko-KR" sz="1600" dirty="0">
                <a:latin typeface="Century Gothic" panose="020B0502020202020204" pitchFamily="34" charset="0"/>
                <a:cs typeface="Arial" pitchFamily="34" charset="0"/>
              </a:rPr>
              <a:t>Alignment and Contribution to SDGs</a:t>
            </a:r>
            <a:endParaRPr lang="ko-KR" altLang="en-US" sz="1600" dirty="0">
              <a:latin typeface="Century Gothic" panose="020B0502020202020204" pitchFamily="34" charset="0"/>
              <a:cs typeface="Arial" pitchFamily="34" charset="0"/>
            </a:endParaRPr>
          </a:p>
        </p:txBody>
      </p:sp>
      <p:sp>
        <p:nvSpPr>
          <p:cNvPr id="56" name="TextBox 55">
            <a:extLst>
              <a:ext uri="{FF2B5EF4-FFF2-40B4-BE49-F238E27FC236}">
                <a16:creationId xmlns:a16="http://schemas.microsoft.com/office/drawing/2014/main" id="{54071B91-1DFF-4BE4-8270-DB312692F01B}"/>
              </a:ext>
            </a:extLst>
          </p:cNvPr>
          <p:cNvSpPr txBox="1"/>
          <p:nvPr/>
        </p:nvSpPr>
        <p:spPr>
          <a:xfrm>
            <a:off x="7955984" y="4134632"/>
            <a:ext cx="3334869" cy="1354217"/>
          </a:xfrm>
          <a:prstGeom prst="rect">
            <a:avLst/>
          </a:prstGeom>
          <a:noFill/>
        </p:spPr>
        <p:txBody>
          <a:bodyPr wrap="square" rtlCol="0">
            <a:spAutoFit/>
          </a:bodyPr>
          <a:lstStyle/>
          <a:p>
            <a:r>
              <a:rPr lang="en-US" sz="1400" dirty="0">
                <a:latin typeface="Century Gothic" panose="020B0502020202020204" pitchFamily="34" charset="0"/>
                <a:cs typeface="Verdana"/>
              </a:rPr>
              <a:t>Demonstrating alignment with the SDGs helps governments to attract financing from multilateral development banks and funds, impact investors.</a:t>
            </a:r>
            <a:endParaRPr lang="de-DE" sz="1400" dirty="0">
              <a:latin typeface="Century Gothic" panose="020B0502020202020204" pitchFamily="34" charset="0"/>
              <a:cs typeface="Verdana"/>
            </a:endParaRPr>
          </a:p>
          <a:p>
            <a:endParaRPr lang="ko-KR" altLang="en-US" sz="1200" dirty="0">
              <a:solidFill>
                <a:schemeClr val="tx1">
                  <a:lumMod val="65000"/>
                  <a:lumOff val="35000"/>
                </a:schemeClr>
              </a:solidFill>
              <a:latin typeface="Century Gothic" panose="020B0502020202020204" pitchFamily="34" charset="0"/>
              <a:cs typeface="Arial" pitchFamily="34" charset="0"/>
            </a:endParaRPr>
          </a:p>
        </p:txBody>
      </p:sp>
      <p:sp>
        <p:nvSpPr>
          <p:cNvPr id="57" name="TextBox 56">
            <a:extLst>
              <a:ext uri="{FF2B5EF4-FFF2-40B4-BE49-F238E27FC236}">
                <a16:creationId xmlns:a16="http://schemas.microsoft.com/office/drawing/2014/main" id="{6D73B898-ED1B-448B-BAC1-D920D4B08635}"/>
              </a:ext>
            </a:extLst>
          </p:cNvPr>
          <p:cNvSpPr txBox="1"/>
          <p:nvPr/>
        </p:nvSpPr>
        <p:spPr>
          <a:xfrm>
            <a:off x="874643" y="2309888"/>
            <a:ext cx="3333999" cy="1169551"/>
          </a:xfrm>
          <a:prstGeom prst="rect">
            <a:avLst/>
          </a:prstGeom>
          <a:noFill/>
        </p:spPr>
        <p:txBody>
          <a:bodyPr wrap="square" rtlCol="0">
            <a:spAutoFit/>
          </a:bodyPr>
          <a:lstStyle/>
          <a:p>
            <a:pPr algn="r"/>
            <a:r>
              <a:rPr lang="en-US" sz="1400" dirty="0">
                <a:latin typeface="Century Gothic" panose="020B0502020202020204" pitchFamily="34" charset="0"/>
                <a:cs typeface="Verdana"/>
              </a:rPr>
              <a:t>PPP projects should demonstrate relevance to SDGs and reflect on  their contribution to achievement of SDGs.</a:t>
            </a:r>
            <a:endParaRPr lang="de-DE" sz="1400" dirty="0">
              <a:latin typeface="Century Gothic" panose="020B0502020202020204" pitchFamily="34" charset="0"/>
              <a:cs typeface="Verdana"/>
            </a:endParaRPr>
          </a:p>
          <a:p>
            <a:pPr algn="r"/>
            <a:endParaRPr lang="ko-KR" altLang="en-US" sz="1400" dirty="0">
              <a:solidFill>
                <a:schemeClr val="tx1">
                  <a:lumMod val="65000"/>
                  <a:lumOff val="35000"/>
                </a:schemeClr>
              </a:solidFill>
              <a:latin typeface="Century Gothic" panose="020B0502020202020204" pitchFamily="34" charset="0"/>
              <a:cs typeface="Arial" pitchFamily="34" charset="0"/>
            </a:endParaRPr>
          </a:p>
        </p:txBody>
      </p:sp>
      <p:pic>
        <p:nvPicPr>
          <p:cNvPr id="19" name="Grafik 18">
            <a:extLst>
              <a:ext uri="{FF2B5EF4-FFF2-40B4-BE49-F238E27FC236}">
                <a16:creationId xmlns:a16="http://schemas.microsoft.com/office/drawing/2014/main" id="{9BE17603-0D7D-2546-A2B6-E42C8A5F3C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5322" y="5372572"/>
            <a:ext cx="2126678" cy="1485428"/>
          </a:xfrm>
          <a:prstGeom prst="rect">
            <a:avLst/>
          </a:prstGeom>
        </p:spPr>
      </p:pic>
      <p:pic>
        <p:nvPicPr>
          <p:cNvPr id="20" name="Bildplatzhalter 4">
            <a:extLst>
              <a:ext uri="{FF2B5EF4-FFF2-40B4-BE49-F238E27FC236}">
                <a16:creationId xmlns:a16="http://schemas.microsoft.com/office/drawing/2014/main" id="{C8E15881-438B-5446-A8C7-07605306133E}"/>
              </a:ext>
            </a:extLst>
          </p:cNvPr>
          <p:cNvPicPr>
            <a:picLocks noChangeAspect="1"/>
          </p:cNvPicPr>
          <p:nvPr/>
        </p:nvPicPr>
        <p:blipFill>
          <a:blip r:embed="rId4" cstate="print">
            <a:extLst>
              <a:ext uri="{28A0092B-C50C-407E-A947-70E740481C1C}">
                <a14:useLocalDpi xmlns:a14="http://schemas.microsoft.com/office/drawing/2010/main" val="0"/>
              </a:ext>
            </a:extLst>
          </a:blip>
          <a:srcRect t="3141" b="3141"/>
          <a:stretch>
            <a:fillRect/>
          </a:stretch>
        </p:blipFill>
        <p:spPr>
          <a:xfrm>
            <a:off x="5463599" y="3060853"/>
            <a:ext cx="1302817" cy="1287974"/>
          </a:xfrm>
          <a:prstGeom prst="rect">
            <a:avLst/>
          </a:prstGeom>
        </p:spPr>
      </p:pic>
    </p:spTree>
    <p:extLst>
      <p:ext uri="{BB962C8B-B14F-4D97-AF65-F5344CB8AC3E}">
        <p14:creationId xmlns:p14="http://schemas.microsoft.com/office/powerpoint/2010/main" val="1685210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4800" dirty="0">
                <a:ea typeface="Verdana" panose="020B0604030504040204" pitchFamily="34" charset="0"/>
                <a:cs typeface="Verdana" panose="020B0604030504040204" pitchFamily="34" charset="0"/>
              </a:rPr>
              <a:t>Some Selected SDGs for PPP Projects</a:t>
            </a:r>
          </a:p>
        </p:txBody>
      </p:sp>
      <p:sp>
        <p:nvSpPr>
          <p:cNvPr id="3" name="Oval 2">
            <a:extLst>
              <a:ext uri="{FF2B5EF4-FFF2-40B4-BE49-F238E27FC236}">
                <a16:creationId xmlns:a16="http://schemas.microsoft.com/office/drawing/2014/main" id="{14AC1D12-1C92-4C5D-9810-9C6916092C56}"/>
              </a:ext>
            </a:extLst>
          </p:cNvPr>
          <p:cNvSpPr/>
          <p:nvPr/>
        </p:nvSpPr>
        <p:spPr>
          <a:xfrm>
            <a:off x="9737529" y="3172450"/>
            <a:ext cx="1152000" cy="1152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entury Gothic" panose="020B0502020202020204" pitchFamily="34" charset="0"/>
            </a:endParaRPr>
          </a:p>
        </p:txBody>
      </p:sp>
      <p:sp>
        <p:nvSpPr>
          <p:cNvPr id="4" name="Block Arc 3">
            <a:extLst>
              <a:ext uri="{FF2B5EF4-FFF2-40B4-BE49-F238E27FC236}">
                <a16:creationId xmlns:a16="http://schemas.microsoft.com/office/drawing/2014/main" id="{7A247BB3-90F7-4D37-BAF5-37B7376CEAFC}"/>
              </a:ext>
            </a:extLst>
          </p:cNvPr>
          <p:cNvSpPr/>
          <p:nvPr/>
        </p:nvSpPr>
        <p:spPr>
          <a:xfrm rot="5400000">
            <a:off x="2694762" y="2289402"/>
            <a:ext cx="1136096" cy="981307"/>
          </a:xfrm>
          <a:prstGeom prst="blockArc">
            <a:avLst>
              <a:gd name="adj1" fmla="val 16153352"/>
              <a:gd name="adj2" fmla="val 50347"/>
              <a:gd name="adj3" fmla="val 1399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latin typeface="Century Gothic" panose="020B0502020202020204" pitchFamily="34" charset="0"/>
            </a:endParaRPr>
          </a:p>
        </p:txBody>
      </p:sp>
      <p:sp>
        <p:nvSpPr>
          <p:cNvPr id="5" name="Rectangle 4">
            <a:extLst>
              <a:ext uri="{FF2B5EF4-FFF2-40B4-BE49-F238E27FC236}">
                <a16:creationId xmlns:a16="http://schemas.microsoft.com/office/drawing/2014/main" id="{C3CE3154-2AA2-493C-AF85-FBB53E6E2B3A}"/>
              </a:ext>
            </a:extLst>
          </p:cNvPr>
          <p:cNvSpPr/>
          <p:nvPr/>
        </p:nvSpPr>
        <p:spPr>
          <a:xfrm>
            <a:off x="0" y="3209330"/>
            <a:ext cx="3244331" cy="12662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entury Gothic" panose="020B0502020202020204" pitchFamily="34" charset="0"/>
            </a:endParaRPr>
          </a:p>
        </p:txBody>
      </p:sp>
      <p:sp>
        <p:nvSpPr>
          <p:cNvPr id="6" name="Isosceles Triangle 5">
            <a:extLst>
              <a:ext uri="{FF2B5EF4-FFF2-40B4-BE49-F238E27FC236}">
                <a16:creationId xmlns:a16="http://schemas.microsoft.com/office/drawing/2014/main" id="{F7FD9923-22B2-45B8-BAE8-A9CE653E2C84}"/>
              </a:ext>
            </a:extLst>
          </p:cNvPr>
          <p:cNvSpPr/>
          <p:nvPr/>
        </p:nvSpPr>
        <p:spPr>
          <a:xfrm>
            <a:off x="3537129" y="2563673"/>
            <a:ext cx="258081" cy="222484"/>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entury Gothic" panose="020B0502020202020204" pitchFamily="34" charset="0"/>
            </a:endParaRPr>
          </a:p>
        </p:txBody>
      </p:sp>
      <p:sp>
        <p:nvSpPr>
          <p:cNvPr id="7" name="Block Arc 6">
            <a:extLst>
              <a:ext uri="{FF2B5EF4-FFF2-40B4-BE49-F238E27FC236}">
                <a16:creationId xmlns:a16="http://schemas.microsoft.com/office/drawing/2014/main" id="{840E6539-60F1-4285-9D32-35C7B674D863}"/>
              </a:ext>
            </a:extLst>
          </p:cNvPr>
          <p:cNvSpPr/>
          <p:nvPr/>
        </p:nvSpPr>
        <p:spPr>
          <a:xfrm rot="5400000">
            <a:off x="5382527" y="2573956"/>
            <a:ext cx="914400" cy="914400"/>
          </a:xfrm>
          <a:prstGeom prst="blockArc">
            <a:avLst>
              <a:gd name="adj1" fmla="val 16184359"/>
              <a:gd name="adj2" fmla="val 164567"/>
              <a:gd name="adj3" fmla="val 139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latin typeface="Century Gothic" panose="020B0502020202020204" pitchFamily="34" charset="0"/>
            </a:endParaRPr>
          </a:p>
        </p:txBody>
      </p:sp>
      <p:sp>
        <p:nvSpPr>
          <p:cNvPr id="8" name="Rectangle 7">
            <a:extLst>
              <a:ext uri="{FF2B5EF4-FFF2-40B4-BE49-F238E27FC236}">
                <a16:creationId xmlns:a16="http://schemas.microsoft.com/office/drawing/2014/main" id="{24019D32-6FF6-47F5-9BB7-30AFA82E7F9C}"/>
              </a:ext>
            </a:extLst>
          </p:cNvPr>
          <p:cNvSpPr/>
          <p:nvPr/>
        </p:nvSpPr>
        <p:spPr>
          <a:xfrm>
            <a:off x="-1" y="3361730"/>
            <a:ext cx="5841305" cy="1266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entury Gothic" panose="020B0502020202020204" pitchFamily="34" charset="0"/>
            </a:endParaRPr>
          </a:p>
        </p:txBody>
      </p:sp>
      <p:sp>
        <p:nvSpPr>
          <p:cNvPr id="9" name="Rectangle 8">
            <a:extLst>
              <a:ext uri="{FF2B5EF4-FFF2-40B4-BE49-F238E27FC236}">
                <a16:creationId xmlns:a16="http://schemas.microsoft.com/office/drawing/2014/main" id="{5A163A25-0953-43D6-A70A-8280F6D044D6}"/>
              </a:ext>
            </a:extLst>
          </p:cNvPr>
          <p:cNvSpPr/>
          <p:nvPr/>
        </p:nvSpPr>
        <p:spPr>
          <a:xfrm rot="16200000">
            <a:off x="6151759" y="2898858"/>
            <a:ext cx="166037" cy="1266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entury Gothic" panose="020B0502020202020204" pitchFamily="34" charset="0"/>
            </a:endParaRPr>
          </a:p>
        </p:txBody>
      </p:sp>
      <p:sp>
        <p:nvSpPr>
          <p:cNvPr id="10" name="Isosceles Triangle 9">
            <a:extLst>
              <a:ext uri="{FF2B5EF4-FFF2-40B4-BE49-F238E27FC236}">
                <a16:creationId xmlns:a16="http://schemas.microsoft.com/office/drawing/2014/main" id="{612B519F-1849-4F58-8BFB-B124A0CA2F35}"/>
              </a:ext>
            </a:extLst>
          </p:cNvPr>
          <p:cNvSpPr/>
          <p:nvPr/>
        </p:nvSpPr>
        <p:spPr>
          <a:xfrm>
            <a:off x="6108454" y="2670402"/>
            <a:ext cx="258081" cy="22248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entury Gothic" panose="020B0502020202020204" pitchFamily="34" charset="0"/>
            </a:endParaRPr>
          </a:p>
        </p:txBody>
      </p:sp>
      <p:sp>
        <p:nvSpPr>
          <p:cNvPr id="11" name="Block Arc 10">
            <a:extLst>
              <a:ext uri="{FF2B5EF4-FFF2-40B4-BE49-F238E27FC236}">
                <a16:creationId xmlns:a16="http://schemas.microsoft.com/office/drawing/2014/main" id="{16B1B03B-C8C8-45D0-8E35-EF21560EFDD1}"/>
              </a:ext>
            </a:extLst>
          </p:cNvPr>
          <p:cNvSpPr/>
          <p:nvPr/>
        </p:nvSpPr>
        <p:spPr>
          <a:xfrm rot="5400000">
            <a:off x="8043376" y="2726356"/>
            <a:ext cx="914400" cy="914400"/>
          </a:xfrm>
          <a:prstGeom prst="blockArc">
            <a:avLst>
              <a:gd name="adj1" fmla="val 16260309"/>
              <a:gd name="adj2" fmla="val 21515221"/>
              <a:gd name="adj3" fmla="val 1399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latin typeface="Century Gothic" panose="020B0502020202020204" pitchFamily="34" charset="0"/>
            </a:endParaRPr>
          </a:p>
        </p:txBody>
      </p:sp>
      <p:sp>
        <p:nvSpPr>
          <p:cNvPr id="12" name="Rectangle 11">
            <a:extLst>
              <a:ext uri="{FF2B5EF4-FFF2-40B4-BE49-F238E27FC236}">
                <a16:creationId xmlns:a16="http://schemas.microsoft.com/office/drawing/2014/main" id="{EA1BC025-EC65-40BB-9F83-DA4161348935}"/>
              </a:ext>
            </a:extLst>
          </p:cNvPr>
          <p:cNvSpPr/>
          <p:nvPr/>
        </p:nvSpPr>
        <p:spPr>
          <a:xfrm>
            <a:off x="1" y="3514130"/>
            <a:ext cx="8542848" cy="1266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entury Gothic" panose="020B0502020202020204" pitchFamily="34" charset="0"/>
            </a:endParaRPr>
          </a:p>
        </p:txBody>
      </p:sp>
      <p:sp>
        <p:nvSpPr>
          <p:cNvPr id="13" name="Rectangle 12">
            <a:extLst>
              <a:ext uri="{FF2B5EF4-FFF2-40B4-BE49-F238E27FC236}">
                <a16:creationId xmlns:a16="http://schemas.microsoft.com/office/drawing/2014/main" id="{2F68C005-C9CF-4521-922F-306E1AEB03B3}"/>
              </a:ext>
            </a:extLst>
          </p:cNvPr>
          <p:cNvSpPr/>
          <p:nvPr/>
        </p:nvSpPr>
        <p:spPr>
          <a:xfrm rot="16200000">
            <a:off x="8733580" y="2981878"/>
            <a:ext cx="327314" cy="1266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entury Gothic" panose="020B0502020202020204" pitchFamily="34" charset="0"/>
            </a:endParaRPr>
          </a:p>
        </p:txBody>
      </p:sp>
      <p:sp>
        <p:nvSpPr>
          <p:cNvPr id="14" name="Isosceles Triangle 13">
            <a:extLst>
              <a:ext uri="{FF2B5EF4-FFF2-40B4-BE49-F238E27FC236}">
                <a16:creationId xmlns:a16="http://schemas.microsoft.com/office/drawing/2014/main" id="{7972CA9C-9C00-49DE-84A7-0E659A921543}"/>
              </a:ext>
            </a:extLst>
          </p:cNvPr>
          <p:cNvSpPr/>
          <p:nvPr/>
        </p:nvSpPr>
        <p:spPr>
          <a:xfrm>
            <a:off x="8768197" y="2670402"/>
            <a:ext cx="258081" cy="22248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entury Gothic" panose="020B0502020202020204" pitchFamily="34" charset="0"/>
            </a:endParaRPr>
          </a:p>
        </p:txBody>
      </p:sp>
      <p:sp>
        <p:nvSpPr>
          <p:cNvPr id="15" name="Rectangle 14">
            <a:extLst>
              <a:ext uri="{FF2B5EF4-FFF2-40B4-BE49-F238E27FC236}">
                <a16:creationId xmlns:a16="http://schemas.microsoft.com/office/drawing/2014/main" id="{E58C570C-709D-4981-9F84-7000FAAED45C}"/>
              </a:ext>
            </a:extLst>
          </p:cNvPr>
          <p:cNvSpPr/>
          <p:nvPr/>
        </p:nvSpPr>
        <p:spPr>
          <a:xfrm>
            <a:off x="1" y="3671036"/>
            <a:ext cx="9514847" cy="12662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entury Gothic" panose="020B0502020202020204" pitchFamily="34" charset="0"/>
            </a:endParaRPr>
          </a:p>
        </p:txBody>
      </p:sp>
      <p:sp>
        <p:nvSpPr>
          <p:cNvPr id="16" name="Isosceles Triangle 15">
            <a:extLst>
              <a:ext uri="{FF2B5EF4-FFF2-40B4-BE49-F238E27FC236}">
                <a16:creationId xmlns:a16="http://schemas.microsoft.com/office/drawing/2014/main" id="{DC4706D6-CA66-4FC7-82C9-656B41C18590}"/>
              </a:ext>
            </a:extLst>
          </p:cNvPr>
          <p:cNvSpPr/>
          <p:nvPr/>
        </p:nvSpPr>
        <p:spPr>
          <a:xfrm rot="5400000">
            <a:off x="9464417" y="3623106"/>
            <a:ext cx="258081" cy="222484"/>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entury Gothic" panose="020B0502020202020204" pitchFamily="34" charset="0"/>
            </a:endParaRPr>
          </a:p>
        </p:txBody>
      </p:sp>
      <p:sp>
        <p:nvSpPr>
          <p:cNvPr id="17" name="Block Arc 16">
            <a:extLst>
              <a:ext uri="{FF2B5EF4-FFF2-40B4-BE49-F238E27FC236}">
                <a16:creationId xmlns:a16="http://schemas.microsoft.com/office/drawing/2014/main" id="{950B73BB-D817-4E83-AE0B-59882CF7487F}"/>
              </a:ext>
            </a:extLst>
          </p:cNvPr>
          <p:cNvSpPr/>
          <p:nvPr/>
        </p:nvSpPr>
        <p:spPr>
          <a:xfrm rot="16200000" flipV="1">
            <a:off x="8048815" y="3825684"/>
            <a:ext cx="914400" cy="914400"/>
          </a:xfrm>
          <a:prstGeom prst="blockArc">
            <a:avLst>
              <a:gd name="adj1" fmla="val 16260309"/>
              <a:gd name="adj2" fmla="val 110065"/>
              <a:gd name="adj3" fmla="val 139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latin typeface="Century Gothic" panose="020B0502020202020204" pitchFamily="34" charset="0"/>
            </a:endParaRPr>
          </a:p>
        </p:txBody>
      </p:sp>
      <p:sp>
        <p:nvSpPr>
          <p:cNvPr id="18" name="Rectangle 17">
            <a:extLst>
              <a:ext uri="{FF2B5EF4-FFF2-40B4-BE49-F238E27FC236}">
                <a16:creationId xmlns:a16="http://schemas.microsoft.com/office/drawing/2014/main" id="{E5F7DAEB-B95F-417C-A145-72863966A31B}"/>
              </a:ext>
            </a:extLst>
          </p:cNvPr>
          <p:cNvSpPr/>
          <p:nvPr/>
        </p:nvSpPr>
        <p:spPr>
          <a:xfrm flipV="1">
            <a:off x="1" y="3825684"/>
            <a:ext cx="8506848" cy="1266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entury Gothic" panose="020B0502020202020204" pitchFamily="34" charset="0"/>
            </a:endParaRPr>
          </a:p>
        </p:txBody>
      </p:sp>
      <p:sp>
        <p:nvSpPr>
          <p:cNvPr id="19" name="Rectangle 18">
            <a:extLst>
              <a:ext uri="{FF2B5EF4-FFF2-40B4-BE49-F238E27FC236}">
                <a16:creationId xmlns:a16="http://schemas.microsoft.com/office/drawing/2014/main" id="{C00EBB67-BDBB-49E2-A683-D44B88688DD2}"/>
              </a:ext>
            </a:extLst>
          </p:cNvPr>
          <p:cNvSpPr/>
          <p:nvPr/>
        </p:nvSpPr>
        <p:spPr>
          <a:xfrm rot="16200000">
            <a:off x="8733580" y="4360514"/>
            <a:ext cx="327314" cy="1266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entury Gothic" panose="020B0502020202020204" pitchFamily="34" charset="0"/>
            </a:endParaRPr>
          </a:p>
        </p:txBody>
      </p:sp>
      <p:sp>
        <p:nvSpPr>
          <p:cNvPr id="20" name="Isosceles Triangle 19">
            <a:extLst>
              <a:ext uri="{FF2B5EF4-FFF2-40B4-BE49-F238E27FC236}">
                <a16:creationId xmlns:a16="http://schemas.microsoft.com/office/drawing/2014/main" id="{E62AF393-6237-4931-904B-A9A49725B2B3}"/>
              </a:ext>
            </a:extLst>
          </p:cNvPr>
          <p:cNvSpPr/>
          <p:nvPr/>
        </p:nvSpPr>
        <p:spPr>
          <a:xfrm rot="10800000">
            <a:off x="8768197" y="4575809"/>
            <a:ext cx="258081" cy="22248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entury Gothic" panose="020B0502020202020204" pitchFamily="34" charset="0"/>
            </a:endParaRPr>
          </a:p>
        </p:txBody>
      </p:sp>
      <p:sp>
        <p:nvSpPr>
          <p:cNvPr id="21" name="Block Arc 20">
            <a:extLst>
              <a:ext uri="{FF2B5EF4-FFF2-40B4-BE49-F238E27FC236}">
                <a16:creationId xmlns:a16="http://schemas.microsoft.com/office/drawing/2014/main" id="{E81BBE1B-853F-483A-8514-0C5C36313F43}"/>
              </a:ext>
            </a:extLst>
          </p:cNvPr>
          <p:cNvSpPr/>
          <p:nvPr/>
        </p:nvSpPr>
        <p:spPr>
          <a:xfrm rot="16200000" flipV="1">
            <a:off x="5383690" y="3983019"/>
            <a:ext cx="914400" cy="914400"/>
          </a:xfrm>
          <a:prstGeom prst="blockArc">
            <a:avLst>
              <a:gd name="adj1" fmla="val 16184359"/>
              <a:gd name="adj2" fmla="val 164567"/>
              <a:gd name="adj3" fmla="val 139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latin typeface="Century Gothic" panose="020B0502020202020204" pitchFamily="34" charset="0"/>
            </a:endParaRPr>
          </a:p>
        </p:txBody>
      </p:sp>
      <p:sp>
        <p:nvSpPr>
          <p:cNvPr id="22" name="Rectangle 21">
            <a:extLst>
              <a:ext uri="{FF2B5EF4-FFF2-40B4-BE49-F238E27FC236}">
                <a16:creationId xmlns:a16="http://schemas.microsoft.com/office/drawing/2014/main" id="{F48B61D7-F645-4765-BFC2-7FC6244D9276}"/>
              </a:ext>
            </a:extLst>
          </p:cNvPr>
          <p:cNvSpPr/>
          <p:nvPr/>
        </p:nvSpPr>
        <p:spPr>
          <a:xfrm flipV="1">
            <a:off x="-1" y="3983020"/>
            <a:ext cx="5841305" cy="1266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entury Gothic" panose="020B0502020202020204" pitchFamily="34" charset="0"/>
            </a:endParaRPr>
          </a:p>
        </p:txBody>
      </p:sp>
      <p:sp>
        <p:nvSpPr>
          <p:cNvPr id="23" name="Rectangle 22">
            <a:extLst>
              <a:ext uri="{FF2B5EF4-FFF2-40B4-BE49-F238E27FC236}">
                <a16:creationId xmlns:a16="http://schemas.microsoft.com/office/drawing/2014/main" id="{3FF28F2E-04DB-4729-96BA-6041CC56AA47}"/>
              </a:ext>
            </a:extLst>
          </p:cNvPr>
          <p:cNvSpPr/>
          <p:nvPr/>
        </p:nvSpPr>
        <p:spPr>
          <a:xfrm rot="16200000">
            <a:off x="6158776" y="4442672"/>
            <a:ext cx="152002" cy="1266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entury Gothic" panose="020B0502020202020204" pitchFamily="34" charset="0"/>
            </a:endParaRPr>
          </a:p>
        </p:txBody>
      </p:sp>
      <p:sp>
        <p:nvSpPr>
          <p:cNvPr id="24" name="Isosceles Triangle 23">
            <a:extLst>
              <a:ext uri="{FF2B5EF4-FFF2-40B4-BE49-F238E27FC236}">
                <a16:creationId xmlns:a16="http://schemas.microsoft.com/office/drawing/2014/main" id="{E33017D6-0039-405A-B8FB-F840E4602690}"/>
              </a:ext>
            </a:extLst>
          </p:cNvPr>
          <p:cNvSpPr/>
          <p:nvPr/>
        </p:nvSpPr>
        <p:spPr>
          <a:xfrm rot="10800000">
            <a:off x="6115132" y="4582041"/>
            <a:ext cx="258081" cy="22248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entury Gothic" panose="020B0502020202020204" pitchFamily="34" charset="0"/>
            </a:endParaRPr>
          </a:p>
        </p:txBody>
      </p:sp>
      <p:sp>
        <p:nvSpPr>
          <p:cNvPr id="25" name="Block Arc 24">
            <a:extLst>
              <a:ext uri="{FF2B5EF4-FFF2-40B4-BE49-F238E27FC236}">
                <a16:creationId xmlns:a16="http://schemas.microsoft.com/office/drawing/2014/main" id="{A16044D1-A9B3-41CE-8CD8-60CDDE9FEA13}"/>
              </a:ext>
            </a:extLst>
          </p:cNvPr>
          <p:cNvSpPr/>
          <p:nvPr/>
        </p:nvSpPr>
        <p:spPr>
          <a:xfrm rot="16200000" flipV="1">
            <a:off x="2700906" y="4215376"/>
            <a:ext cx="1061076" cy="914400"/>
          </a:xfrm>
          <a:prstGeom prst="blockArc">
            <a:avLst>
              <a:gd name="adj1" fmla="val 16153352"/>
              <a:gd name="adj2" fmla="val 21526963"/>
              <a:gd name="adj3" fmla="val 1383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latin typeface="Century Gothic" panose="020B0502020202020204" pitchFamily="34" charset="0"/>
            </a:endParaRPr>
          </a:p>
        </p:txBody>
      </p:sp>
      <p:sp>
        <p:nvSpPr>
          <p:cNvPr id="26" name="Rectangle 25">
            <a:extLst>
              <a:ext uri="{FF2B5EF4-FFF2-40B4-BE49-F238E27FC236}">
                <a16:creationId xmlns:a16="http://schemas.microsoft.com/office/drawing/2014/main" id="{2246EB35-88A0-4882-9546-20236BF54AA1}"/>
              </a:ext>
            </a:extLst>
          </p:cNvPr>
          <p:cNvSpPr/>
          <p:nvPr/>
        </p:nvSpPr>
        <p:spPr>
          <a:xfrm flipV="1">
            <a:off x="1" y="4142038"/>
            <a:ext cx="3244331" cy="12662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entury Gothic" panose="020B0502020202020204" pitchFamily="34" charset="0"/>
            </a:endParaRPr>
          </a:p>
        </p:txBody>
      </p:sp>
      <p:sp>
        <p:nvSpPr>
          <p:cNvPr id="27" name="Isosceles Triangle 26">
            <a:extLst>
              <a:ext uri="{FF2B5EF4-FFF2-40B4-BE49-F238E27FC236}">
                <a16:creationId xmlns:a16="http://schemas.microsoft.com/office/drawing/2014/main" id="{7FDF5CC5-7C84-43B5-8B4C-1DAFEAA80ABD}"/>
              </a:ext>
            </a:extLst>
          </p:cNvPr>
          <p:cNvSpPr/>
          <p:nvPr/>
        </p:nvSpPr>
        <p:spPr>
          <a:xfrm rot="10800000">
            <a:off x="3496609" y="4669358"/>
            <a:ext cx="258081" cy="222484"/>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entury Gothic" panose="020B0502020202020204" pitchFamily="34" charset="0"/>
            </a:endParaRPr>
          </a:p>
        </p:txBody>
      </p:sp>
      <p:sp>
        <p:nvSpPr>
          <p:cNvPr id="28" name="Oval 27">
            <a:extLst>
              <a:ext uri="{FF2B5EF4-FFF2-40B4-BE49-F238E27FC236}">
                <a16:creationId xmlns:a16="http://schemas.microsoft.com/office/drawing/2014/main" id="{8DB4645F-869B-4ACD-9FDE-2D647FC481AD}"/>
              </a:ext>
            </a:extLst>
          </p:cNvPr>
          <p:cNvSpPr/>
          <p:nvPr/>
        </p:nvSpPr>
        <p:spPr>
          <a:xfrm>
            <a:off x="3238856" y="4924234"/>
            <a:ext cx="792000" cy="792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entury Gothic" panose="020B0502020202020204" pitchFamily="34" charset="0"/>
            </a:endParaRPr>
          </a:p>
        </p:txBody>
      </p:sp>
      <p:sp>
        <p:nvSpPr>
          <p:cNvPr id="29" name="Oval 28">
            <a:extLst>
              <a:ext uri="{FF2B5EF4-FFF2-40B4-BE49-F238E27FC236}">
                <a16:creationId xmlns:a16="http://schemas.microsoft.com/office/drawing/2014/main" id="{75852399-C3D3-41EA-B86E-3D6DAD95089A}"/>
              </a:ext>
            </a:extLst>
          </p:cNvPr>
          <p:cNvSpPr/>
          <p:nvPr/>
        </p:nvSpPr>
        <p:spPr>
          <a:xfrm>
            <a:off x="3204868" y="1768956"/>
            <a:ext cx="792000" cy="792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entury Gothic" panose="020B0502020202020204" pitchFamily="34" charset="0"/>
            </a:endParaRPr>
          </a:p>
        </p:txBody>
      </p:sp>
      <p:sp>
        <p:nvSpPr>
          <p:cNvPr id="30" name="Oval 29">
            <a:extLst>
              <a:ext uri="{FF2B5EF4-FFF2-40B4-BE49-F238E27FC236}">
                <a16:creationId xmlns:a16="http://schemas.microsoft.com/office/drawing/2014/main" id="{10F64A25-87D5-4DFC-B4D9-D4648453BAC4}"/>
              </a:ext>
            </a:extLst>
          </p:cNvPr>
          <p:cNvSpPr/>
          <p:nvPr/>
        </p:nvSpPr>
        <p:spPr>
          <a:xfrm>
            <a:off x="5841305" y="1752269"/>
            <a:ext cx="792000" cy="79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entury Gothic" panose="020B0502020202020204" pitchFamily="34" charset="0"/>
            </a:endParaRPr>
          </a:p>
        </p:txBody>
      </p:sp>
      <p:sp>
        <p:nvSpPr>
          <p:cNvPr id="31" name="Oval 30">
            <a:extLst>
              <a:ext uri="{FF2B5EF4-FFF2-40B4-BE49-F238E27FC236}">
                <a16:creationId xmlns:a16="http://schemas.microsoft.com/office/drawing/2014/main" id="{91A9A98C-B7F2-495E-9189-DDD70A7159B2}"/>
              </a:ext>
            </a:extLst>
          </p:cNvPr>
          <p:cNvSpPr/>
          <p:nvPr/>
        </p:nvSpPr>
        <p:spPr>
          <a:xfrm>
            <a:off x="8516256" y="1752464"/>
            <a:ext cx="792000" cy="79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entury Gothic" panose="020B0502020202020204" pitchFamily="34" charset="0"/>
            </a:endParaRPr>
          </a:p>
        </p:txBody>
      </p:sp>
      <p:sp>
        <p:nvSpPr>
          <p:cNvPr id="32" name="Oval 31">
            <a:extLst>
              <a:ext uri="{FF2B5EF4-FFF2-40B4-BE49-F238E27FC236}">
                <a16:creationId xmlns:a16="http://schemas.microsoft.com/office/drawing/2014/main" id="{12DE7215-5203-476B-A566-51D6000D3BC1}"/>
              </a:ext>
            </a:extLst>
          </p:cNvPr>
          <p:cNvSpPr/>
          <p:nvPr/>
        </p:nvSpPr>
        <p:spPr>
          <a:xfrm>
            <a:off x="5824057" y="4853989"/>
            <a:ext cx="792000" cy="79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entury Gothic" panose="020B0502020202020204" pitchFamily="34" charset="0"/>
            </a:endParaRPr>
          </a:p>
        </p:txBody>
      </p:sp>
      <p:sp>
        <p:nvSpPr>
          <p:cNvPr id="33" name="Oval 32">
            <a:extLst>
              <a:ext uri="{FF2B5EF4-FFF2-40B4-BE49-F238E27FC236}">
                <a16:creationId xmlns:a16="http://schemas.microsoft.com/office/drawing/2014/main" id="{665699DE-653A-499D-888A-7EE201B6405D}"/>
              </a:ext>
            </a:extLst>
          </p:cNvPr>
          <p:cNvSpPr/>
          <p:nvPr/>
        </p:nvSpPr>
        <p:spPr>
          <a:xfrm>
            <a:off x="8494173" y="4905663"/>
            <a:ext cx="792000" cy="79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entury Gothic" panose="020B0502020202020204" pitchFamily="34" charset="0"/>
            </a:endParaRPr>
          </a:p>
        </p:txBody>
      </p:sp>
      <p:sp>
        <p:nvSpPr>
          <p:cNvPr id="36" name="TextBox 35">
            <a:extLst>
              <a:ext uri="{FF2B5EF4-FFF2-40B4-BE49-F238E27FC236}">
                <a16:creationId xmlns:a16="http://schemas.microsoft.com/office/drawing/2014/main" id="{2ACF1A24-1DAB-442D-8BDF-FB9E826F3701}"/>
              </a:ext>
            </a:extLst>
          </p:cNvPr>
          <p:cNvSpPr txBox="1"/>
          <p:nvPr/>
        </p:nvSpPr>
        <p:spPr>
          <a:xfrm>
            <a:off x="10449347" y="2857810"/>
            <a:ext cx="1686489" cy="2550185"/>
          </a:xfrm>
          <a:prstGeom prst="rect">
            <a:avLst/>
          </a:prstGeom>
          <a:noFill/>
        </p:spPr>
        <p:txBody>
          <a:bodyPr wrap="square" rtlCol="0">
            <a:spAutoFit/>
          </a:bodyPr>
          <a:lstStyle/>
          <a:p>
            <a:pPr marL="502841" lvl="2">
              <a:lnSpc>
                <a:spcPct val="150000"/>
              </a:lnSpc>
              <a:buClr>
                <a:srgbClr val="EF7D00"/>
              </a:buClr>
              <a:buSzPts val="1400"/>
            </a:pPr>
            <a:r>
              <a:rPr lang="en-US" sz="1200" dirty="0">
                <a:solidFill>
                  <a:srgbClr val="000000"/>
                </a:solidFill>
                <a:latin typeface="Century Gothic" panose="020B0502020202020204" pitchFamily="34" charset="0"/>
                <a:ea typeface="Verdana"/>
                <a:cs typeface="Verdana"/>
                <a:sym typeface="Avenir"/>
              </a:rPr>
              <a:t>SDG 17.17  </a:t>
            </a:r>
          </a:p>
          <a:p>
            <a:pPr marL="502841" lvl="2">
              <a:lnSpc>
                <a:spcPct val="150000"/>
              </a:lnSpc>
              <a:buClr>
                <a:srgbClr val="EF7D00"/>
              </a:buClr>
              <a:buSzPts val="1400"/>
            </a:pPr>
            <a:r>
              <a:rPr lang="en-US" sz="1200" dirty="0">
                <a:solidFill>
                  <a:srgbClr val="000000"/>
                </a:solidFill>
                <a:latin typeface="Century Gothic" panose="020B0502020202020204" pitchFamily="34" charset="0"/>
                <a:ea typeface="Verdana"/>
                <a:cs typeface="Verdana"/>
                <a:sym typeface="Avenir"/>
              </a:rPr>
              <a:t>Encourage and promote effective public, public-private and civil society partnerships</a:t>
            </a:r>
          </a:p>
        </p:txBody>
      </p:sp>
      <p:grpSp>
        <p:nvGrpSpPr>
          <p:cNvPr id="37" name="Group 36">
            <a:extLst>
              <a:ext uri="{FF2B5EF4-FFF2-40B4-BE49-F238E27FC236}">
                <a16:creationId xmlns:a16="http://schemas.microsoft.com/office/drawing/2014/main" id="{E093A963-ABA4-4EA2-B847-E1F35F28E3CD}"/>
              </a:ext>
            </a:extLst>
          </p:cNvPr>
          <p:cNvGrpSpPr/>
          <p:nvPr/>
        </p:nvGrpSpPr>
        <p:grpSpPr>
          <a:xfrm>
            <a:off x="6519295" y="1703327"/>
            <a:ext cx="1609587" cy="923330"/>
            <a:chOff x="2717227" y="4009798"/>
            <a:chExt cx="1314570" cy="923330"/>
          </a:xfrm>
        </p:grpSpPr>
        <p:sp>
          <p:nvSpPr>
            <p:cNvPr id="38" name="TextBox 37">
              <a:extLst>
                <a:ext uri="{FF2B5EF4-FFF2-40B4-BE49-F238E27FC236}">
                  <a16:creationId xmlns:a16="http://schemas.microsoft.com/office/drawing/2014/main" id="{46370689-87C1-4255-BAF1-D17544E42737}"/>
                </a:ext>
              </a:extLst>
            </p:cNvPr>
            <p:cNvSpPr txBox="1"/>
            <p:nvPr/>
          </p:nvSpPr>
          <p:spPr>
            <a:xfrm>
              <a:off x="2718646" y="4286797"/>
              <a:ext cx="1313151" cy="646331"/>
            </a:xfrm>
            <a:prstGeom prst="rect">
              <a:avLst/>
            </a:prstGeom>
            <a:noFill/>
          </p:spPr>
          <p:txBody>
            <a:bodyPr wrap="square" rtlCol="0">
              <a:spAutoFit/>
            </a:bodyPr>
            <a:lstStyle/>
            <a:p>
              <a:pPr algn="r"/>
              <a:r>
                <a:rPr lang="en-US" sz="1200" dirty="0">
                  <a:solidFill>
                    <a:srgbClr val="000000"/>
                  </a:solidFill>
                  <a:latin typeface="Century Gothic" panose="020B0502020202020204" pitchFamily="34" charset="0"/>
                  <a:ea typeface="Verdana"/>
                  <a:cs typeface="Verdana"/>
                  <a:sym typeface="Avenir"/>
                </a:rPr>
                <a:t>Clean water and sanitation</a:t>
              </a:r>
            </a:p>
            <a:p>
              <a:pPr algn="r"/>
              <a:r>
                <a:rPr lang="en-US" altLang="ko-KR" sz="1200" dirty="0">
                  <a:solidFill>
                    <a:schemeClr val="tx1">
                      <a:lumMod val="65000"/>
                      <a:lumOff val="35000"/>
                    </a:schemeClr>
                  </a:solidFill>
                  <a:latin typeface="Century Gothic" panose="020B0502020202020204" pitchFamily="34" charset="0"/>
                  <a:cs typeface="Arial" pitchFamily="34" charset="0"/>
                </a:rPr>
                <a:t>.  </a:t>
              </a:r>
              <a:endParaRPr lang="ko-KR" altLang="en-US" sz="1200" dirty="0">
                <a:solidFill>
                  <a:schemeClr val="tx1">
                    <a:lumMod val="65000"/>
                    <a:lumOff val="35000"/>
                  </a:schemeClr>
                </a:solidFill>
                <a:latin typeface="Century Gothic" panose="020B0502020202020204" pitchFamily="34" charset="0"/>
                <a:cs typeface="Arial" pitchFamily="34" charset="0"/>
              </a:endParaRPr>
            </a:p>
          </p:txBody>
        </p:sp>
        <p:sp>
          <p:nvSpPr>
            <p:cNvPr id="39" name="TextBox 38">
              <a:extLst>
                <a:ext uri="{FF2B5EF4-FFF2-40B4-BE49-F238E27FC236}">
                  <a16:creationId xmlns:a16="http://schemas.microsoft.com/office/drawing/2014/main" id="{66A92D0C-E6BC-4687-BB7B-914D36E667E8}"/>
                </a:ext>
              </a:extLst>
            </p:cNvPr>
            <p:cNvSpPr txBox="1"/>
            <p:nvPr/>
          </p:nvSpPr>
          <p:spPr>
            <a:xfrm>
              <a:off x="2717227" y="4009798"/>
              <a:ext cx="1301988" cy="276999"/>
            </a:xfrm>
            <a:prstGeom prst="rect">
              <a:avLst/>
            </a:prstGeom>
            <a:noFill/>
          </p:spPr>
          <p:txBody>
            <a:bodyPr wrap="square" rtlCol="0">
              <a:spAutoFit/>
            </a:bodyPr>
            <a:lstStyle/>
            <a:p>
              <a:pPr algn="r"/>
              <a:r>
                <a:rPr lang="en-US" sz="1200" dirty="0">
                  <a:solidFill>
                    <a:srgbClr val="000000"/>
                  </a:solidFill>
                  <a:latin typeface="Century Gothic" panose="020B0502020202020204" pitchFamily="34" charset="0"/>
                  <a:ea typeface="Verdana"/>
                  <a:cs typeface="Verdana"/>
                  <a:sym typeface="Avenir"/>
                </a:rPr>
                <a:t>SDG 6</a:t>
              </a:r>
              <a:endParaRPr lang="ko-KR" altLang="en-US" sz="1200" dirty="0">
                <a:solidFill>
                  <a:schemeClr val="tx1">
                    <a:lumMod val="75000"/>
                    <a:lumOff val="25000"/>
                  </a:schemeClr>
                </a:solidFill>
                <a:latin typeface="Century Gothic" panose="020B0502020202020204" pitchFamily="34" charset="0"/>
                <a:cs typeface="Arial" pitchFamily="34" charset="0"/>
              </a:endParaRPr>
            </a:p>
          </p:txBody>
        </p:sp>
      </p:grpSp>
      <p:grpSp>
        <p:nvGrpSpPr>
          <p:cNvPr id="40" name="Group 39">
            <a:extLst>
              <a:ext uri="{FF2B5EF4-FFF2-40B4-BE49-F238E27FC236}">
                <a16:creationId xmlns:a16="http://schemas.microsoft.com/office/drawing/2014/main" id="{52BE18E0-3E41-4F3D-B815-FD7B52509375}"/>
              </a:ext>
            </a:extLst>
          </p:cNvPr>
          <p:cNvGrpSpPr/>
          <p:nvPr/>
        </p:nvGrpSpPr>
        <p:grpSpPr>
          <a:xfrm>
            <a:off x="3873005" y="1642612"/>
            <a:ext cx="1609587" cy="1292662"/>
            <a:chOff x="2717227" y="4009798"/>
            <a:chExt cx="1314570" cy="1292662"/>
          </a:xfrm>
        </p:grpSpPr>
        <p:sp>
          <p:nvSpPr>
            <p:cNvPr id="41" name="TextBox 40">
              <a:extLst>
                <a:ext uri="{FF2B5EF4-FFF2-40B4-BE49-F238E27FC236}">
                  <a16:creationId xmlns:a16="http://schemas.microsoft.com/office/drawing/2014/main" id="{AF7721BF-B346-48AB-B39E-15CF8730C478}"/>
                </a:ext>
              </a:extLst>
            </p:cNvPr>
            <p:cNvSpPr txBox="1"/>
            <p:nvPr/>
          </p:nvSpPr>
          <p:spPr>
            <a:xfrm>
              <a:off x="2718646" y="4286797"/>
              <a:ext cx="1313151" cy="1015663"/>
            </a:xfrm>
            <a:prstGeom prst="rect">
              <a:avLst/>
            </a:prstGeom>
            <a:noFill/>
          </p:spPr>
          <p:txBody>
            <a:bodyPr wrap="square" rtlCol="0">
              <a:spAutoFit/>
            </a:bodyPr>
            <a:lstStyle/>
            <a:p>
              <a:pPr algn="r"/>
              <a:r>
                <a:rPr lang="en-US" sz="1200" dirty="0">
                  <a:solidFill>
                    <a:srgbClr val="000000"/>
                  </a:solidFill>
                  <a:highlight>
                    <a:srgbClr val="FFFFFF"/>
                  </a:highlight>
                  <a:latin typeface="Century Gothic" panose="020B0502020202020204" pitchFamily="34" charset="0"/>
                  <a:ea typeface="Verdana"/>
                  <a:cs typeface="Verdana"/>
                  <a:sym typeface="Avenir"/>
                </a:rPr>
                <a:t>Ensure healthy lives and promote well-being for all at all ages</a:t>
              </a:r>
            </a:p>
            <a:p>
              <a:pPr algn="r"/>
              <a:r>
                <a:rPr lang="en-US" altLang="ko-KR" sz="1200" dirty="0">
                  <a:solidFill>
                    <a:schemeClr val="tx1">
                      <a:lumMod val="65000"/>
                      <a:lumOff val="35000"/>
                    </a:schemeClr>
                  </a:solidFill>
                  <a:latin typeface="Century Gothic" panose="020B0502020202020204" pitchFamily="34" charset="0"/>
                  <a:cs typeface="Arial" pitchFamily="34" charset="0"/>
                </a:rPr>
                <a:t>.  </a:t>
              </a:r>
              <a:endParaRPr lang="ko-KR" altLang="en-US" sz="1200" dirty="0">
                <a:solidFill>
                  <a:schemeClr val="tx1">
                    <a:lumMod val="65000"/>
                    <a:lumOff val="35000"/>
                  </a:schemeClr>
                </a:solidFill>
                <a:latin typeface="Century Gothic" panose="020B0502020202020204" pitchFamily="34" charset="0"/>
                <a:cs typeface="Arial" pitchFamily="34" charset="0"/>
              </a:endParaRPr>
            </a:p>
          </p:txBody>
        </p:sp>
        <p:sp>
          <p:nvSpPr>
            <p:cNvPr id="42" name="TextBox 41">
              <a:extLst>
                <a:ext uri="{FF2B5EF4-FFF2-40B4-BE49-F238E27FC236}">
                  <a16:creationId xmlns:a16="http://schemas.microsoft.com/office/drawing/2014/main" id="{384D35ED-1E47-4BDC-9916-C6A939AA39F9}"/>
                </a:ext>
              </a:extLst>
            </p:cNvPr>
            <p:cNvSpPr txBox="1"/>
            <p:nvPr/>
          </p:nvSpPr>
          <p:spPr>
            <a:xfrm>
              <a:off x="2717227" y="4009798"/>
              <a:ext cx="1301988" cy="461665"/>
            </a:xfrm>
            <a:prstGeom prst="rect">
              <a:avLst/>
            </a:prstGeom>
            <a:noFill/>
          </p:spPr>
          <p:txBody>
            <a:bodyPr wrap="square" rtlCol="0">
              <a:spAutoFit/>
            </a:bodyPr>
            <a:lstStyle/>
            <a:p>
              <a:pPr algn="r"/>
              <a:r>
                <a:rPr lang="en-US" sz="1200" dirty="0">
                  <a:solidFill>
                    <a:srgbClr val="000000"/>
                  </a:solidFill>
                  <a:latin typeface="Century Gothic" panose="020B0502020202020204" pitchFamily="34" charset="0"/>
                  <a:ea typeface="Verdana"/>
                  <a:cs typeface="Verdana"/>
                  <a:sym typeface="Avenir"/>
                </a:rPr>
                <a:t>SDG 3</a:t>
              </a:r>
            </a:p>
            <a:p>
              <a:pPr algn="r"/>
              <a:endParaRPr lang="ko-KR" altLang="en-US" sz="1200" dirty="0">
                <a:solidFill>
                  <a:schemeClr val="tx1">
                    <a:lumMod val="75000"/>
                    <a:lumOff val="25000"/>
                  </a:schemeClr>
                </a:solidFill>
                <a:latin typeface="Century Gothic" panose="020B0502020202020204" pitchFamily="34" charset="0"/>
                <a:cs typeface="Arial" pitchFamily="34" charset="0"/>
              </a:endParaRPr>
            </a:p>
          </p:txBody>
        </p:sp>
      </p:grpSp>
      <p:grpSp>
        <p:nvGrpSpPr>
          <p:cNvPr id="43" name="Group 42">
            <a:extLst>
              <a:ext uri="{FF2B5EF4-FFF2-40B4-BE49-F238E27FC236}">
                <a16:creationId xmlns:a16="http://schemas.microsoft.com/office/drawing/2014/main" id="{26D61F9A-518E-4355-B8BE-6929A64AA228}"/>
              </a:ext>
            </a:extLst>
          </p:cNvPr>
          <p:cNvGrpSpPr/>
          <p:nvPr/>
        </p:nvGrpSpPr>
        <p:grpSpPr>
          <a:xfrm>
            <a:off x="1139134" y="1741423"/>
            <a:ext cx="1609587" cy="738664"/>
            <a:chOff x="2717227" y="4009798"/>
            <a:chExt cx="1314570" cy="738664"/>
          </a:xfrm>
        </p:grpSpPr>
        <p:sp>
          <p:nvSpPr>
            <p:cNvPr id="44" name="TextBox 43">
              <a:extLst>
                <a:ext uri="{FF2B5EF4-FFF2-40B4-BE49-F238E27FC236}">
                  <a16:creationId xmlns:a16="http://schemas.microsoft.com/office/drawing/2014/main" id="{45F0E237-03DB-4C74-A143-321F3345B75E}"/>
                </a:ext>
              </a:extLst>
            </p:cNvPr>
            <p:cNvSpPr txBox="1"/>
            <p:nvPr/>
          </p:nvSpPr>
          <p:spPr>
            <a:xfrm>
              <a:off x="2718646" y="4286797"/>
              <a:ext cx="1313151" cy="461665"/>
            </a:xfrm>
            <a:prstGeom prst="rect">
              <a:avLst/>
            </a:prstGeom>
            <a:noFill/>
          </p:spPr>
          <p:txBody>
            <a:bodyPr wrap="square" rtlCol="0">
              <a:spAutoFit/>
            </a:bodyPr>
            <a:lstStyle/>
            <a:p>
              <a:pPr algn="r"/>
              <a:r>
                <a:rPr lang="en-US" sz="1200" dirty="0">
                  <a:solidFill>
                    <a:srgbClr val="000000"/>
                  </a:solidFill>
                  <a:latin typeface="Century Gothic" panose="020B0502020202020204" pitchFamily="34" charset="0"/>
                  <a:ea typeface="Verdana"/>
                  <a:cs typeface="Verdana"/>
                  <a:sym typeface="Avenir"/>
                </a:rPr>
                <a:t>Poverty reduction</a:t>
              </a:r>
            </a:p>
            <a:p>
              <a:pPr algn="r"/>
              <a:endParaRPr lang="ko-KR" altLang="en-US" sz="1200" dirty="0">
                <a:solidFill>
                  <a:schemeClr val="tx1">
                    <a:lumMod val="65000"/>
                    <a:lumOff val="35000"/>
                  </a:schemeClr>
                </a:solidFill>
                <a:latin typeface="Century Gothic" panose="020B0502020202020204" pitchFamily="34" charset="0"/>
                <a:cs typeface="Arial" pitchFamily="34" charset="0"/>
              </a:endParaRPr>
            </a:p>
          </p:txBody>
        </p:sp>
        <p:sp>
          <p:nvSpPr>
            <p:cNvPr id="45" name="TextBox 44">
              <a:extLst>
                <a:ext uri="{FF2B5EF4-FFF2-40B4-BE49-F238E27FC236}">
                  <a16:creationId xmlns:a16="http://schemas.microsoft.com/office/drawing/2014/main" id="{1516B177-B17B-4355-A21F-AAA3D8BC25DD}"/>
                </a:ext>
              </a:extLst>
            </p:cNvPr>
            <p:cNvSpPr txBox="1"/>
            <p:nvPr/>
          </p:nvSpPr>
          <p:spPr>
            <a:xfrm>
              <a:off x="2717227" y="4009798"/>
              <a:ext cx="1301988" cy="276999"/>
            </a:xfrm>
            <a:prstGeom prst="rect">
              <a:avLst/>
            </a:prstGeom>
            <a:noFill/>
          </p:spPr>
          <p:txBody>
            <a:bodyPr wrap="square" rtlCol="0">
              <a:spAutoFit/>
            </a:bodyPr>
            <a:lstStyle/>
            <a:p>
              <a:pPr algn="r"/>
              <a:r>
                <a:rPr lang="en-US" sz="1200" dirty="0">
                  <a:solidFill>
                    <a:srgbClr val="000000"/>
                  </a:solidFill>
                  <a:latin typeface="Century Gothic" panose="020B0502020202020204" pitchFamily="34" charset="0"/>
                  <a:ea typeface="Verdana"/>
                  <a:cs typeface="Verdana"/>
                  <a:sym typeface="Avenir"/>
                </a:rPr>
                <a:t>SDG 1 </a:t>
              </a:r>
              <a:endParaRPr lang="ko-KR" altLang="en-US" sz="1200" dirty="0">
                <a:solidFill>
                  <a:schemeClr val="tx1">
                    <a:lumMod val="75000"/>
                    <a:lumOff val="25000"/>
                  </a:schemeClr>
                </a:solidFill>
                <a:latin typeface="Century Gothic" panose="020B0502020202020204" pitchFamily="34" charset="0"/>
                <a:cs typeface="Arial" pitchFamily="34" charset="0"/>
              </a:endParaRPr>
            </a:p>
          </p:txBody>
        </p:sp>
      </p:grpSp>
      <p:grpSp>
        <p:nvGrpSpPr>
          <p:cNvPr id="46" name="Group 45">
            <a:extLst>
              <a:ext uri="{FF2B5EF4-FFF2-40B4-BE49-F238E27FC236}">
                <a16:creationId xmlns:a16="http://schemas.microsoft.com/office/drawing/2014/main" id="{94D92492-E51D-4CE0-ACBB-28FB43508DFF}"/>
              </a:ext>
            </a:extLst>
          </p:cNvPr>
          <p:cNvGrpSpPr/>
          <p:nvPr/>
        </p:nvGrpSpPr>
        <p:grpSpPr>
          <a:xfrm>
            <a:off x="9005629" y="5090058"/>
            <a:ext cx="1624089" cy="587211"/>
            <a:chOff x="2692801" y="4009798"/>
            <a:chExt cx="1326414" cy="587211"/>
          </a:xfrm>
        </p:grpSpPr>
        <p:sp>
          <p:nvSpPr>
            <p:cNvPr id="47" name="TextBox 46">
              <a:extLst>
                <a:ext uri="{FF2B5EF4-FFF2-40B4-BE49-F238E27FC236}">
                  <a16:creationId xmlns:a16="http://schemas.microsoft.com/office/drawing/2014/main" id="{1ED28674-7D3C-41A7-895D-12421D919256}"/>
                </a:ext>
              </a:extLst>
            </p:cNvPr>
            <p:cNvSpPr txBox="1"/>
            <p:nvPr/>
          </p:nvSpPr>
          <p:spPr>
            <a:xfrm>
              <a:off x="2692801" y="4135344"/>
              <a:ext cx="1313151" cy="461665"/>
            </a:xfrm>
            <a:prstGeom prst="rect">
              <a:avLst/>
            </a:prstGeom>
            <a:noFill/>
          </p:spPr>
          <p:txBody>
            <a:bodyPr wrap="square" rtlCol="0">
              <a:spAutoFit/>
            </a:bodyPr>
            <a:lstStyle/>
            <a:p>
              <a:pPr algn="r"/>
              <a:r>
                <a:rPr lang="en-US" sz="1200" dirty="0">
                  <a:solidFill>
                    <a:srgbClr val="000000"/>
                  </a:solidFill>
                  <a:latin typeface="Century Gothic" panose="020B0502020202020204" pitchFamily="34" charset="0"/>
                  <a:ea typeface="Verdana"/>
                  <a:cs typeface="Verdana"/>
                  <a:sym typeface="Avenir"/>
                </a:rPr>
                <a:t>Climate Action</a:t>
              </a:r>
            </a:p>
            <a:p>
              <a:pPr algn="r"/>
              <a:endParaRPr lang="ko-KR" altLang="en-US" sz="1200" dirty="0">
                <a:solidFill>
                  <a:schemeClr val="tx1">
                    <a:lumMod val="65000"/>
                    <a:lumOff val="35000"/>
                  </a:schemeClr>
                </a:solidFill>
                <a:latin typeface="Century Gothic" panose="020B0502020202020204" pitchFamily="34" charset="0"/>
                <a:cs typeface="Arial" pitchFamily="34" charset="0"/>
              </a:endParaRPr>
            </a:p>
          </p:txBody>
        </p:sp>
        <p:sp>
          <p:nvSpPr>
            <p:cNvPr id="48" name="TextBox 47">
              <a:extLst>
                <a:ext uri="{FF2B5EF4-FFF2-40B4-BE49-F238E27FC236}">
                  <a16:creationId xmlns:a16="http://schemas.microsoft.com/office/drawing/2014/main" id="{BCECD070-C474-4D33-8E74-0267E4CB677E}"/>
                </a:ext>
              </a:extLst>
            </p:cNvPr>
            <p:cNvSpPr txBox="1"/>
            <p:nvPr/>
          </p:nvSpPr>
          <p:spPr>
            <a:xfrm>
              <a:off x="2717227" y="4009798"/>
              <a:ext cx="1301988" cy="276999"/>
            </a:xfrm>
            <a:prstGeom prst="rect">
              <a:avLst/>
            </a:prstGeom>
            <a:noFill/>
          </p:spPr>
          <p:txBody>
            <a:bodyPr wrap="square" rtlCol="0">
              <a:spAutoFit/>
            </a:bodyPr>
            <a:lstStyle/>
            <a:p>
              <a:pPr algn="r"/>
              <a:endParaRPr lang="ko-KR" altLang="en-US" sz="1200" dirty="0">
                <a:solidFill>
                  <a:schemeClr val="tx1">
                    <a:lumMod val="75000"/>
                    <a:lumOff val="25000"/>
                  </a:schemeClr>
                </a:solidFill>
                <a:latin typeface="Century Gothic" panose="020B0502020202020204" pitchFamily="34" charset="0"/>
                <a:cs typeface="Arial" pitchFamily="34" charset="0"/>
              </a:endParaRPr>
            </a:p>
          </p:txBody>
        </p:sp>
      </p:grpSp>
      <p:grpSp>
        <p:nvGrpSpPr>
          <p:cNvPr id="49" name="Group 48">
            <a:extLst>
              <a:ext uri="{FF2B5EF4-FFF2-40B4-BE49-F238E27FC236}">
                <a16:creationId xmlns:a16="http://schemas.microsoft.com/office/drawing/2014/main" id="{DDE6DCDA-3FA7-4B17-A0D2-F007C9580FAC}"/>
              </a:ext>
            </a:extLst>
          </p:cNvPr>
          <p:cNvGrpSpPr/>
          <p:nvPr/>
        </p:nvGrpSpPr>
        <p:grpSpPr>
          <a:xfrm>
            <a:off x="1578015" y="4830734"/>
            <a:ext cx="1609587" cy="1107996"/>
            <a:chOff x="2717227" y="4009798"/>
            <a:chExt cx="1314570" cy="1107996"/>
          </a:xfrm>
        </p:grpSpPr>
        <p:sp>
          <p:nvSpPr>
            <p:cNvPr id="50" name="TextBox 49">
              <a:extLst>
                <a:ext uri="{FF2B5EF4-FFF2-40B4-BE49-F238E27FC236}">
                  <a16:creationId xmlns:a16="http://schemas.microsoft.com/office/drawing/2014/main" id="{EEEA9E8E-38C7-4308-82A7-290DD0DEF2B7}"/>
                </a:ext>
              </a:extLst>
            </p:cNvPr>
            <p:cNvSpPr txBox="1"/>
            <p:nvPr/>
          </p:nvSpPr>
          <p:spPr>
            <a:xfrm>
              <a:off x="2718646" y="4286797"/>
              <a:ext cx="1313151" cy="830997"/>
            </a:xfrm>
            <a:prstGeom prst="rect">
              <a:avLst/>
            </a:prstGeom>
            <a:noFill/>
          </p:spPr>
          <p:txBody>
            <a:bodyPr wrap="square" rtlCol="0">
              <a:spAutoFit/>
            </a:bodyPr>
            <a:lstStyle/>
            <a:p>
              <a:r>
                <a:rPr lang="en-US" sz="1200" dirty="0">
                  <a:solidFill>
                    <a:srgbClr val="000000"/>
                  </a:solidFill>
                  <a:latin typeface="Century Gothic" panose="020B0502020202020204" pitchFamily="34" charset="0"/>
                  <a:ea typeface="Verdana"/>
                  <a:cs typeface="Verdana"/>
                  <a:sym typeface="Avenir"/>
                </a:rPr>
                <a:t>Development of resilient  infrastructure</a:t>
              </a:r>
            </a:p>
            <a:p>
              <a:pPr algn="r"/>
              <a:endParaRPr lang="ko-KR" altLang="en-US" sz="1200" dirty="0">
                <a:solidFill>
                  <a:schemeClr val="tx1">
                    <a:lumMod val="65000"/>
                    <a:lumOff val="35000"/>
                  </a:schemeClr>
                </a:solidFill>
                <a:latin typeface="Century Gothic" panose="020B0502020202020204" pitchFamily="34" charset="0"/>
                <a:cs typeface="Arial" pitchFamily="34" charset="0"/>
              </a:endParaRPr>
            </a:p>
          </p:txBody>
        </p:sp>
        <p:sp>
          <p:nvSpPr>
            <p:cNvPr id="51" name="TextBox 50">
              <a:extLst>
                <a:ext uri="{FF2B5EF4-FFF2-40B4-BE49-F238E27FC236}">
                  <a16:creationId xmlns:a16="http://schemas.microsoft.com/office/drawing/2014/main" id="{9BFD87B7-27FE-48A5-BFF0-83F417083E95}"/>
                </a:ext>
              </a:extLst>
            </p:cNvPr>
            <p:cNvSpPr txBox="1"/>
            <p:nvPr/>
          </p:nvSpPr>
          <p:spPr>
            <a:xfrm>
              <a:off x="2717227" y="4009798"/>
              <a:ext cx="1301988" cy="276999"/>
            </a:xfrm>
            <a:prstGeom prst="rect">
              <a:avLst/>
            </a:prstGeom>
            <a:noFill/>
          </p:spPr>
          <p:txBody>
            <a:bodyPr wrap="square" rtlCol="0">
              <a:spAutoFit/>
            </a:bodyPr>
            <a:lstStyle/>
            <a:p>
              <a:r>
                <a:rPr lang="en-US" sz="1200" dirty="0">
                  <a:solidFill>
                    <a:srgbClr val="000000"/>
                  </a:solidFill>
                  <a:latin typeface="Century Gothic" panose="020B0502020202020204" pitchFamily="34" charset="0"/>
                  <a:ea typeface="Verdana"/>
                  <a:cs typeface="Verdana"/>
                  <a:sym typeface="Avenir"/>
                </a:rPr>
                <a:t>SDG 9.1</a:t>
              </a:r>
              <a:endParaRPr lang="ko-KR" altLang="en-US" sz="1200" dirty="0">
                <a:solidFill>
                  <a:schemeClr val="tx1">
                    <a:lumMod val="75000"/>
                    <a:lumOff val="25000"/>
                  </a:schemeClr>
                </a:solidFill>
                <a:latin typeface="Century Gothic" panose="020B0502020202020204" pitchFamily="34" charset="0"/>
                <a:cs typeface="Arial" pitchFamily="34" charset="0"/>
              </a:endParaRPr>
            </a:p>
          </p:txBody>
        </p:sp>
      </p:grpSp>
      <p:grpSp>
        <p:nvGrpSpPr>
          <p:cNvPr id="52" name="Group 51">
            <a:extLst>
              <a:ext uri="{FF2B5EF4-FFF2-40B4-BE49-F238E27FC236}">
                <a16:creationId xmlns:a16="http://schemas.microsoft.com/office/drawing/2014/main" id="{452D22B5-F353-47B0-89D6-621ACAFDEFDC}"/>
              </a:ext>
            </a:extLst>
          </p:cNvPr>
          <p:cNvGrpSpPr/>
          <p:nvPr/>
        </p:nvGrpSpPr>
        <p:grpSpPr>
          <a:xfrm>
            <a:off x="9237760" y="1684766"/>
            <a:ext cx="1609587" cy="923330"/>
            <a:chOff x="2717227" y="4009798"/>
            <a:chExt cx="1314570" cy="923330"/>
          </a:xfrm>
        </p:grpSpPr>
        <p:sp>
          <p:nvSpPr>
            <p:cNvPr id="53" name="TextBox 52">
              <a:extLst>
                <a:ext uri="{FF2B5EF4-FFF2-40B4-BE49-F238E27FC236}">
                  <a16:creationId xmlns:a16="http://schemas.microsoft.com/office/drawing/2014/main" id="{1407DB0B-250B-4CF7-8D07-1B5B49C95031}"/>
                </a:ext>
              </a:extLst>
            </p:cNvPr>
            <p:cNvSpPr txBox="1"/>
            <p:nvPr/>
          </p:nvSpPr>
          <p:spPr>
            <a:xfrm>
              <a:off x="2718646" y="4286797"/>
              <a:ext cx="1313151" cy="646331"/>
            </a:xfrm>
            <a:prstGeom prst="rect">
              <a:avLst/>
            </a:prstGeom>
            <a:noFill/>
          </p:spPr>
          <p:txBody>
            <a:bodyPr wrap="square" rtlCol="0">
              <a:spAutoFit/>
            </a:bodyPr>
            <a:lstStyle/>
            <a:p>
              <a:pPr algn="r"/>
              <a:r>
                <a:rPr lang="en-US" sz="1200" dirty="0">
                  <a:solidFill>
                    <a:srgbClr val="000000"/>
                  </a:solidFill>
                  <a:highlight>
                    <a:srgbClr val="FFFFFF"/>
                  </a:highlight>
                  <a:latin typeface="Century Gothic" panose="020B0502020202020204" pitchFamily="34" charset="0"/>
                  <a:ea typeface="Verdana"/>
                  <a:cs typeface="Verdana"/>
                  <a:sym typeface="Avenir"/>
                </a:rPr>
                <a:t>Affordable and clean energy</a:t>
              </a:r>
            </a:p>
            <a:p>
              <a:pPr algn="r"/>
              <a:endParaRPr lang="ko-KR" altLang="en-US" sz="1200" dirty="0">
                <a:solidFill>
                  <a:schemeClr val="tx1">
                    <a:lumMod val="65000"/>
                    <a:lumOff val="35000"/>
                  </a:schemeClr>
                </a:solidFill>
                <a:latin typeface="Century Gothic" panose="020B0502020202020204" pitchFamily="34" charset="0"/>
                <a:cs typeface="Arial" pitchFamily="34" charset="0"/>
              </a:endParaRPr>
            </a:p>
          </p:txBody>
        </p:sp>
        <p:sp>
          <p:nvSpPr>
            <p:cNvPr id="54" name="TextBox 53">
              <a:extLst>
                <a:ext uri="{FF2B5EF4-FFF2-40B4-BE49-F238E27FC236}">
                  <a16:creationId xmlns:a16="http://schemas.microsoft.com/office/drawing/2014/main" id="{218F44CB-100B-42F8-BE51-523265DC440F}"/>
                </a:ext>
              </a:extLst>
            </p:cNvPr>
            <p:cNvSpPr txBox="1"/>
            <p:nvPr/>
          </p:nvSpPr>
          <p:spPr>
            <a:xfrm>
              <a:off x="2717227" y="4009798"/>
              <a:ext cx="1301988" cy="461665"/>
            </a:xfrm>
            <a:prstGeom prst="rect">
              <a:avLst/>
            </a:prstGeom>
            <a:noFill/>
          </p:spPr>
          <p:txBody>
            <a:bodyPr wrap="square" rtlCol="0">
              <a:spAutoFit/>
            </a:bodyPr>
            <a:lstStyle/>
            <a:p>
              <a:pPr algn="r"/>
              <a:r>
                <a:rPr lang="en-US" sz="1200" dirty="0">
                  <a:solidFill>
                    <a:srgbClr val="000000"/>
                  </a:solidFill>
                  <a:highlight>
                    <a:srgbClr val="FFFFFF"/>
                  </a:highlight>
                  <a:latin typeface="Century Gothic" panose="020B0502020202020204" pitchFamily="34" charset="0"/>
                  <a:ea typeface="Verdana"/>
                  <a:cs typeface="Verdana"/>
                  <a:sym typeface="Avenir"/>
                </a:rPr>
                <a:t>SDG 7</a:t>
              </a:r>
              <a:endParaRPr lang="ko-KR" altLang="en-US" sz="1200" dirty="0">
                <a:solidFill>
                  <a:schemeClr val="tx1">
                    <a:lumMod val="75000"/>
                    <a:lumOff val="25000"/>
                  </a:schemeClr>
                </a:solidFill>
                <a:latin typeface="Century Gothic" panose="020B0502020202020204" pitchFamily="34" charset="0"/>
                <a:cs typeface="Arial" pitchFamily="34" charset="0"/>
              </a:endParaRPr>
            </a:p>
            <a:p>
              <a:pPr algn="r"/>
              <a:endParaRPr lang="ko-KR" altLang="en-US" sz="1200" dirty="0">
                <a:solidFill>
                  <a:schemeClr val="tx1">
                    <a:lumMod val="75000"/>
                    <a:lumOff val="25000"/>
                  </a:schemeClr>
                </a:solidFill>
                <a:latin typeface="Century Gothic" panose="020B0502020202020204" pitchFamily="34" charset="0"/>
                <a:cs typeface="Arial" pitchFamily="34" charset="0"/>
              </a:endParaRPr>
            </a:p>
          </p:txBody>
        </p:sp>
      </p:grpSp>
      <p:sp>
        <p:nvSpPr>
          <p:cNvPr id="56" name="Rounded Rectangle 25">
            <a:extLst>
              <a:ext uri="{FF2B5EF4-FFF2-40B4-BE49-F238E27FC236}">
                <a16:creationId xmlns:a16="http://schemas.microsoft.com/office/drawing/2014/main" id="{E09B2009-6002-4E17-BF1D-98DF4AED1BA7}"/>
              </a:ext>
            </a:extLst>
          </p:cNvPr>
          <p:cNvSpPr/>
          <p:nvPr/>
        </p:nvSpPr>
        <p:spPr>
          <a:xfrm>
            <a:off x="4425496" y="5555163"/>
            <a:ext cx="338160" cy="284999"/>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Century Gothic" panose="020B0502020202020204" pitchFamily="34" charset="0"/>
            </a:endParaRPr>
          </a:p>
        </p:txBody>
      </p:sp>
      <p:sp>
        <p:nvSpPr>
          <p:cNvPr id="58" name="Rounded Rectangle 40">
            <a:extLst>
              <a:ext uri="{FF2B5EF4-FFF2-40B4-BE49-F238E27FC236}">
                <a16:creationId xmlns:a16="http://schemas.microsoft.com/office/drawing/2014/main" id="{0D894458-2CD1-4404-A7BF-06CAD3A15E01}"/>
              </a:ext>
            </a:extLst>
          </p:cNvPr>
          <p:cNvSpPr/>
          <p:nvPr/>
        </p:nvSpPr>
        <p:spPr>
          <a:xfrm rot="2942052">
            <a:off x="3456413" y="1993668"/>
            <a:ext cx="314333" cy="334403"/>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Century Gothic" panose="020B0502020202020204" pitchFamily="34" charset="0"/>
            </a:endParaRPr>
          </a:p>
        </p:txBody>
      </p:sp>
      <p:sp>
        <p:nvSpPr>
          <p:cNvPr id="61" name="Trapezoid 28">
            <a:extLst>
              <a:ext uri="{FF2B5EF4-FFF2-40B4-BE49-F238E27FC236}">
                <a16:creationId xmlns:a16="http://schemas.microsoft.com/office/drawing/2014/main" id="{F953D6D0-4618-4648-A672-BAD38F4DB667}"/>
              </a:ext>
            </a:extLst>
          </p:cNvPr>
          <p:cNvSpPr>
            <a:spLocks noChangeAspect="1"/>
          </p:cNvSpPr>
          <p:nvPr/>
        </p:nvSpPr>
        <p:spPr>
          <a:xfrm>
            <a:off x="6104761" y="1947656"/>
            <a:ext cx="297055" cy="360000"/>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Century Gothic" panose="020B0502020202020204" pitchFamily="34" charset="0"/>
            </a:endParaRPr>
          </a:p>
        </p:txBody>
      </p:sp>
      <p:sp>
        <p:nvSpPr>
          <p:cNvPr id="63" name="Rechteck 62">
            <a:extLst>
              <a:ext uri="{FF2B5EF4-FFF2-40B4-BE49-F238E27FC236}">
                <a16:creationId xmlns:a16="http://schemas.microsoft.com/office/drawing/2014/main" id="{B764D9E3-EA5C-E742-97EA-B54E1F372515}"/>
              </a:ext>
            </a:extLst>
          </p:cNvPr>
          <p:cNvSpPr/>
          <p:nvPr/>
        </p:nvSpPr>
        <p:spPr>
          <a:xfrm>
            <a:off x="9317663" y="4964100"/>
            <a:ext cx="723275" cy="276999"/>
          </a:xfrm>
          <a:prstGeom prst="rect">
            <a:avLst/>
          </a:prstGeom>
        </p:spPr>
        <p:txBody>
          <a:bodyPr wrap="none">
            <a:spAutoFit/>
          </a:bodyPr>
          <a:lstStyle/>
          <a:p>
            <a:r>
              <a:rPr lang="en-US" sz="1200" dirty="0">
                <a:solidFill>
                  <a:srgbClr val="000000"/>
                </a:solidFill>
                <a:latin typeface="Century Gothic" panose="020B0502020202020204" pitchFamily="34" charset="0"/>
                <a:ea typeface="Verdana"/>
                <a:cs typeface="Verdana"/>
                <a:sym typeface="Avenir"/>
              </a:rPr>
              <a:t>SDG13 </a:t>
            </a:r>
            <a:endParaRPr lang="de-DE" sz="1200" dirty="0">
              <a:latin typeface="Century Gothic" panose="020B0502020202020204" pitchFamily="34" charset="0"/>
            </a:endParaRPr>
          </a:p>
        </p:txBody>
      </p:sp>
      <p:sp>
        <p:nvSpPr>
          <p:cNvPr id="76" name="Rounded Rectangle 51">
            <a:extLst>
              <a:ext uri="{FF2B5EF4-FFF2-40B4-BE49-F238E27FC236}">
                <a16:creationId xmlns:a16="http://schemas.microsoft.com/office/drawing/2014/main" id="{2803477D-3721-7B4C-93D5-D541F7D9B411}"/>
              </a:ext>
            </a:extLst>
          </p:cNvPr>
          <p:cNvSpPr/>
          <p:nvPr/>
        </p:nvSpPr>
        <p:spPr>
          <a:xfrm rot="16200000" flipH="1">
            <a:off x="8675005" y="1875691"/>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latin typeface="Century Gothic" panose="020B0502020202020204" pitchFamily="34" charset="0"/>
            </a:endParaRPr>
          </a:p>
        </p:txBody>
      </p:sp>
      <p:sp>
        <p:nvSpPr>
          <p:cNvPr id="64" name="Rectangle 4">
            <a:extLst>
              <a:ext uri="{FF2B5EF4-FFF2-40B4-BE49-F238E27FC236}">
                <a16:creationId xmlns:a16="http://schemas.microsoft.com/office/drawing/2014/main" id="{C131B038-3EA7-5C49-BFFF-60E3A8B3E144}"/>
              </a:ext>
            </a:extLst>
          </p:cNvPr>
          <p:cNvSpPr/>
          <p:nvPr/>
        </p:nvSpPr>
        <p:spPr>
          <a:xfrm>
            <a:off x="0" y="3097429"/>
            <a:ext cx="680158" cy="11109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entury Gothic" panose="020B0502020202020204" pitchFamily="34" charset="0"/>
            </a:endParaRPr>
          </a:p>
        </p:txBody>
      </p:sp>
      <p:sp>
        <p:nvSpPr>
          <p:cNvPr id="65" name="Block Arc 3">
            <a:extLst>
              <a:ext uri="{FF2B5EF4-FFF2-40B4-BE49-F238E27FC236}">
                <a16:creationId xmlns:a16="http://schemas.microsoft.com/office/drawing/2014/main" id="{2822B23D-DAEC-3146-941C-73B483EFEF5B}"/>
              </a:ext>
            </a:extLst>
          </p:cNvPr>
          <p:cNvSpPr/>
          <p:nvPr/>
        </p:nvSpPr>
        <p:spPr>
          <a:xfrm rot="5400000">
            <a:off x="236726" y="2310154"/>
            <a:ext cx="914400" cy="914400"/>
          </a:xfrm>
          <a:prstGeom prst="blockArc">
            <a:avLst>
              <a:gd name="adj1" fmla="val 16153352"/>
              <a:gd name="adj2" fmla="val 50347"/>
              <a:gd name="adj3" fmla="val 139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latin typeface="Century Gothic" panose="020B0502020202020204" pitchFamily="34" charset="0"/>
            </a:endParaRPr>
          </a:p>
        </p:txBody>
      </p:sp>
      <p:sp>
        <p:nvSpPr>
          <p:cNvPr id="67" name="Isosceles Triangle 5">
            <a:extLst>
              <a:ext uri="{FF2B5EF4-FFF2-40B4-BE49-F238E27FC236}">
                <a16:creationId xmlns:a16="http://schemas.microsoft.com/office/drawing/2014/main" id="{577ED38A-D03C-CE43-AFD5-53423CDF5CF4}"/>
              </a:ext>
            </a:extLst>
          </p:cNvPr>
          <p:cNvSpPr/>
          <p:nvPr/>
        </p:nvSpPr>
        <p:spPr>
          <a:xfrm>
            <a:off x="943077" y="2598536"/>
            <a:ext cx="258081" cy="22248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entury Gothic" panose="020B0502020202020204" pitchFamily="34" charset="0"/>
            </a:endParaRPr>
          </a:p>
        </p:txBody>
      </p:sp>
      <p:sp>
        <p:nvSpPr>
          <p:cNvPr id="68" name="Oval 67">
            <a:extLst>
              <a:ext uri="{FF2B5EF4-FFF2-40B4-BE49-F238E27FC236}">
                <a16:creationId xmlns:a16="http://schemas.microsoft.com/office/drawing/2014/main" id="{7BBC74AB-8CC2-494F-AADB-C83E41976FA0}"/>
              </a:ext>
            </a:extLst>
          </p:cNvPr>
          <p:cNvSpPr/>
          <p:nvPr/>
        </p:nvSpPr>
        <p:spPr>
          <a:xfrm>
            <a:off x="660696" y="1870745"/>
            <a:ext cx="792000" cy="79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entury Gothic" panose="020B0502020202020204" pitchFamily="34" charset="0"/>
            </a:endParaRPr>
          </a:p>
        </p:txBody>
      </p:sp>
      <p:sp>
        <p:nvSpPr>
          <p:cNvPr id="75" name="Donut 24">
            <a:extLst>
              <a:ext uri="{FF2B5EF4-FFF2-40B4-BE49-F238E27FC236}">
                <a16:creationId xmlns:a16="http://schemas.microsoft.com/office/drawing/2014/main" id="{3487B957-4868-F746-9192-7282DA3FA6F6}"/>
              </a:ext>
            </a:extLst>
          </p:cNvPr>
          <p:cNvSpPr/>
          <p:nvPr/>
        </p:nvSpPr>
        <p:spPr>
          <a:xfrm>
            <a:off x="784361" y="1956866"/>
            <a:ext cx="552561" cy="557059"/>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latin typeface="Century Gothic" panose="020B0502020202020204" pitchFamily="34" charset="0"/>
            </a:endParaRPr>
          </a:p>
        </p:txBody>
      </p:sp>
      <p:grpSp>
        <p:nvGrpSpPr>
          <p:cNvPr id="70" name="Group 48">
            <a:extLst>
              <a:ext uri="{FF2B5EF4-FFF2-40B4-BE49-F238E27FC236}">
                <a16:creationId xmlns:a16="http://schemas.microsoft.com/office/drawing/2014/main" id="{D23BC713-4BB6-984C-9A31-25CBE21212DA}"/>
              </a:ext>
            </a:extLst>
          </p:cNvPr>
          <p:cNvGrpSpPr/>
          <p:nvPr/>
        </p:nvGrpSpPr>
        <p:grpSpPr>
          <a:xfrm>
            <a:off x="4183765" y="4897582"/>
            <a:ext cx="1607850" cy="692120"/>
            <a:chOff x="2718646" y="4056342"/>
            <a:chExt cx="1313151" cy="692120"/>
          </a:xfrm>
        </p:grpSpPr>
        <p:sp>
          <p:nvSpPr>
            <p:cNvPr id="71" name="TextBox 49">
              <a:extLst>
                <a:ext uri="{FF2B5EF4-FFF2-40B4-BE49-F238E27FC236}">
                  <a16:creationId xmlns:a16="http://schemas.microsoft.com/office/drawing/2014/main" id="{1496AEED-1A40-4845-AC93-9EE53624F657}"/>
                </a:ext>
              </a:extLst>
            </p:cNvPr>
            <p:cNvSpPr txBox="1"/>
            <p:nvPr/>
          </p:nvSpPr>
          <p:spPr>
            <a:xfrm>
              <a:off x="2718646" y="4286797"/>
              <a:ext cx="1313151" cy="461665"/>
            </a:xfrm>
            <a:prstGeom prst="rect">
              <a:avLst/>
            </a:prstGeom>
            <a:noFill/>
          </p:spPr>
          <p:txBody>
            <a:bodyPr wrap="square" rtlCol="0">
              <a:spAutoFit/>
            </a:bodyPr>
            <a:lstStyle/>
            <a:p>
              <a:r>
                <a:rPr lang="de-DE" altLang="ko-KR" sz="1200" dirty="0" err="1">
                  <a:latin typeface="Century Gothic" panose="020B0502020202020204" pitchFamily="34" charset="0"/>
                  <a:cs typeface="Arial" pitchFamily="34" charset="0"/>
                </a:rPr>
                <a:t>Reduced</a:t>
              </a:r>
              <a:r>
                <a:rPr lang="de-DE" altLang="ko-KR" sz="1200" dirty="0">
                  <a:latin typeface="Century Gothic" panose="020B0502020202020204" pitchFamily="34" charset="0"/>
                  <a:cs typeface="Arial" pitchFamily="34" charset="0"/>
                </a:rPr>
                <a:t> </a:t>
              </a:r>
              <a:r>
                <a:rPr lang="de-DE" altLang="ko-KR" sz="1200" dirty="0" err="1">
                  <a:latin typeface="Century Gothic" panose="020B0502020202020204" pitchFamily="34" charset="0"/>
                  <a:cs typeface="Arial" pitchFamily="34" charset="0"/>
                </a:rPr>
                <a:t>Inequalities</a:t>
              </a:r>
              <a:endParaRPr lang="ko-KR" altLang="en-US" sz="1200" dirty="0">
                <a:latin typeface="Century Gothic" panose="020B0502020202020204" pitchFamily="34" charset="0"/>
                <a:cs typeface="Arial" pitchFamily="34" charset="0"/>
              </a:endParaRPr>
            </a:p>
          </p:txBody>
        </p:sp>
        <p:sp>
          <p:nvSpPr>
            <p:cNvPr id="72" name="TextBox 50">
              <a:extLst>
                <a:ext uri="{FF2B5EF4-FFF2-40B4-BE49-F238E27FC236}">
                  <a16:creationId xmlns:a16="http://schemas.microsoft.com/office/drawing/2014/main" id="{DB89BD75-3052-D941-A8EA-C28B6CEE7158}"/>
                </a:ext>
              </a:extLst>
            </p:cNvPr>
            <p:cNvSpPr txBox="1"/>
            <p:nvPr/>
          </p:nvSpPr>
          <p:spPr>
            <a:xfrm>
              <a:off x="2725800" y="4056342"/>
              <a:ext cx="1172832" cy="276999"/>
            </a:xfrm>
            <a:prstGeom prst="rect">
              <a:avLst/>
            </a:prstGeom>
            <a:noFill/>
          </p:spPr>
          <p:txBody>
            <a:bodyPr wrap="square" rtlCol="0">
              <a:spAutoFit/>
            </a:bodyPr>
            <a:lstStyle/>
            <a:p>
              <a:r>
                <a:rPr lang="en-US" sz="1200" dirty="0">
                  <a:solidFill>
                    <a:srgbClr val="000000"/>
                  </a:solidFill>
                  <a:latin typeface="Century Gothic" panose="020B0502020202020204" pitchFamily="34" charset="0"/>
                  <a:ea typeface="Verdana"/>
                  <a:cs typeface="Verdana"/>
                  <a:sym typeface="Avenir"/>
                </a:rPr>
                <a:t>SDG 10</a:t>
              </a:r>
              <a:endParaRPr lang="ko-KR" altLang="en-US" sz="1200" dirty="0">
                <a:solidFill>
                  <a:schemeClr val="tx1">
                    <a:lumMod val="75000"/>
                    <a:lumOff val="25000"/>
                  </a:schemeClr>
                </a:solidFill>
                <a:latin typeface="Century Gothic" panose="020B0502020202020204" pitchFamily="34" charset="0"/>
                <a:cs typeface="Arial" pitchFamily="34" charset="0"/>
              </a:endParaRPr>
            </a:p>
          </p:txBody>
        </p:sp>
      </p:grpSp>
      <p:sp>
        <p:nvSpPr>
          <p:cNvPr id="77" name="Oval 31">
            <a:extLst>
              <a:ext uri="{FF2B5EF4-FFF2-40B4-BE49-F238E27FC236}">
                <a16:creationId xmlns:a16="http://schemas.microsoft.com/office/drawing/2014/main" id="{3D8E73B7-C5A4-E148-8CAD-EB39C3661A55}"/>
              </a:ext>
            </a:extLst>
          </p:cNvPr>
          <p:cNvSpPr/>
          <p:nvPr/>
        </p:nvSpPr>
        <p:spPr>
          <a:xfrm>
            <a:off x="8632790" y="5045770"/>
            <a:ext cx="488740" cy="461665"/>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entury Gothic" panose="020B0502020202020204" pitchFamily="34" charset="0"/>
            </a:endParaRPr>
          </a:p>
        </p:txBody>
      </p:sp>
      <p:sp>
        <p:nvSpPr>
          <p:cNvPr id="78" name="Round Same Side Corner Rectangle 8">
            <a:extLst>
              <a:ext uri="{FF2B5EF4-FFF2-40B4-BE49-F238E27FC236}">
                <a16:creationId xmlns:a16="http://schemas.microsoft.com/office/drawing/2014/main" id="{EC8C8B4E-0BA7-934A-90B3-A03AC7E2492A}"/>
              </a:ext>
            </a:extLst>
          </p:cNvPr>
          <p:cNvSpPr/>
          <p:nvPr/>
        </p:nvSpPr>
        <p:spPr>
          <a:xfrm flipH="1">
            <a:off x="3442828" y="5146151"/>
            <a:ext cx="185159" cy="361284"/>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entury Gothic" panose="020B0502020202020204" pitchFamily="34" charset="0"/>
            </a:endParaRPr>
          </a:p>
        </p:txBody>
      </p:sp>
      <p:sp>
        <p:nvSpPr>
          <p:cNvPr id="79" name="Round Same Side Corner Rectangle 20">
            <a:extLst>
              <a:ext uri="{FF2B5EF4-FFF2-40B4-BE49-F238E27FC236}">
                <a16:creationId xmlns:a16="http://schemas.microsoft.com/office/drawing/2014/main" id="{B7B4D3D9-59D8-3443-B07A-44F3E5EBE619}"/>
              </a:ext>
            </a:extLst>
          </p:cNvPr>
          <p:cNvSpPr/>
          <p:nvPr/>
        </p:nvSpPr>
        <p:spPr>
          <a:xfrm rot="10800000" flipH="1">
            <a:off x="3643734" y="5155444"/>
            <a:ext cx="230718" cy="36462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entury Gothic" panose="020B0502020202020204" pitchFamily="34" charset="0"/>
            </a:endParaRPr>
          </a:p>
        </p:txBody>
      </p:sp>
      <p:sp>
        <p:nvSpPr>
          <p:cNvPr id="80" name="Rectangle 4">
            <a:extLst>
              <a:ext uri="{FF2B5EF4-FFF2-40B4-BE49-F238E27FC236}">
                <a16:creationId xmlns:a16="http://schemas.microsoft.com/office/drawing/2014/main" id="{509CD2F0-2C65-C545-A945-56FF77F7CB69}"/>
              </a:ext>
            </a:extLst>
          </p:cNvPr>
          <p:cNvSpPr/>
          <p:nvPr/>
        </p:nvSpPr>
        <p:spPr>
          <a:xfrm>
            <a:off x="-19716" y="4281155"/>
            <a:ext cx="829902" cy="13775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entury Gothic" panose="020B0502020202020204" pitchFamily="34" charset="0"/>
            </a:endParaRPr>
          </a:p>
        </p:txBody>
      </p:sp>
      <p:sp>
        <p:nvSpPr>
          <p:cNvPr id="81" name="Block Arc 24">
            <a:extLst>
              <a:ext uri="{FF2B5EF4-FFF2-40B4-BE49-F238E27FC236}">
                <a16:creationId xmlns:a16="http://schemas.microsoft.com/office/drawing/2014/main" id="{C88D6190-A4F5-4645-97A2-E7212FFEC44E}"/>
              </a:ext>
            </a:extLst>
          </p:cNvPr>
          <p:cNvSpPr/>
          <p:nvPr/>
        </p:nvSpPr>
        <p:spPr>
          <a:xfrm rot="16200000" flipV="1">
            <a:off x="345356" y="4278706"/>
            <a:ext cx="980929" cy="943857"/>
          </a:xfrm>
          <a:prstGeom prst="blockArc">
            <a:avLst>
              <a:gd name="adj1" fmla="val 16153352"/>
              <a:gd name="adj2" fmla="val 21586877"/>
              <a:gd name="adj3" fmla="val 1722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latin typeface="Century Gothic" panose="020B0502020202020204" pitchFamily="34" charset="0"/>
            </a:endParaRPr>
          </a:p>
        </p:txBody>
      </p:sp>
      <p:sp>
        <p:nvSpPr>
          <p:cNvPr id="88" name="Isosceles Triangle 5">
            <a:extLst>
              <a:ext uri="{FF2B5EF4-FFF2-40B4-BE49-F238E27FC236}">
                <a16:creationId xmlns:a16="http://schemas.microsoft.com/office/drawing/2014/main" id="{4FD79776-B5E3-F44C-9CA2-A96D8900F11C}"/>
              </a:ext>
            </a:extLst>
          </p:cNvPr>
          <p:cNvSpPr/>
          <p:nvPr/>
        </p:nvSpPr>
        <p:spPr>
          <a:xfrm rot="3567572">
            <a:off x="1107575" y="4697077"/>
            <a:ext cx="258081" cy="22248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entury Gothic" panose="020B0502020202020204" pitchFamily="34" charset="0"/>
            </a:endParaRPr>
          </a:p>
        </p:txBody>
      </p:sp>
      <p:sp>
        <p:nvSpPr>
          <p:cNvPr id="90" name="Oval 89">
            <a:extLst>
              <a:ext uri="{FF2B5EF4-FFF2-40B4-BE49-F238E27FC236}">
                <a16:creationId xmlns:a16="http://schemas.microsoft.com/office/drawing/2014/main" id="{CECFA232-58C0-4848-9CDC-A57EDF451630}"/>
              </a:ext>
            </a:extLst>
          </p:cNvPr>
          <p:cNvSpPr/>
          <p:nvPr/>
        </p:nvSpPr>
        <p:spPr>
          <a:xfrm>
            <a:off x="743134" y="5004689"/>
            <a:ext cx="792000" cy="79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entury Gothic" panose="020B0502020202020204" pitchFamily="34" charset="0"/>
            </a:endParaRPr>
          </a:p>
        </p:txBody>
      </p:sp>
      <p:sp>
        <p:nvSpPr>
          <p:cNvPr id="74" name="Oval 50">
            <a:extLst>
              <a:ext uri="{FF2B5EF4-FFF2-40B4-BE49-F238E27FC236}">
                <a16:creationId xmlns:a16="http://schemas.microsoft.com/office/drawing/2014/main" id="{05B4B8B2-2D54-874C-A292-4E01F1A77EDD}"/>
              </a:ext>
            </a:extLst>
          </p:cNvPr>
          <p:cNvSpPr>
            <a:spLocks noChangeAspect="1"/>
          </p:cNvSpPr>
          <p:nvPr/>
        </p:nvSpPr>
        <p:spPr>
          <a:xfrm>
            <a:off x="928902" y="5155444"/>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entury Gothic" panose="020B0502020202020204" pitchFamily="34" charset="0"/>
            </a:endParaRPr>
          </a:p>
        </p:txBody>
      </p:sp>
      <p:sp>
        <p:nvSpPr>
          <p:cNvPr id="93" name="TextBox 47">
            <a:extLst>
              <a:ext uri="{FF2B5EF4-FFF2-40B4-BE49-F238E27FC236}">
                <a16:creationId xmlns:a16="http://schemas.microsoft.com/office/drawing/2014/main" id="{413739C0-2903-3148-9EC3-3AC5B7D09ED1}"/>
              </a:ext>
            </a:extLst>
          </p:cNvPr>
          <p:cNvSpPr txBox="1"/>
          <p:nvPr/>
        </p:nvSpPr>
        <p:spPr>
          <a:xfrm>
            <a:off x="9516438" y="5243067"/>
            <a:ext cx="1594181" cy="276999"/>
          </a:xfrm>
          <a:prstGeom prst="rect">
            <a:avLst/>
          </a:prstGeom>
          <a:noFill/>
        </p:spPr>
        <p:txBody>
          <a:bodyPr wrap="square" rtlCol="0">
            <a:spAutoFit/>
          </a:bodyPr>
          <a:lstStyle/>
          <a:p>
            <a:endParaRPr lang="ko-KR" altLang="en-US" sz="1200" dirty="0">
              <a:solidFill>
                <a:schemeClr val="tx1">
                  <a:lumMod val="75000"/>
                  <a:lumOff val="25000"/>
                </a:schemeClr>
              </a:solidFill>
              <a:latin typeface="Century Gothic" panose="020B0502020202020204" pitchFamily="34" charset="0"/>
              <a:cs typeface="Arial" pitchFamily="34" charset="0"/>
            </a:endParaRPr>
          </a:p>
        </p:txBody>
      </p:sp>
      <p:grpSp>
        <p:nvGrpSpPr>
          <p:cNvPr id="94" name="Group 48">
            <a:extLst>
              <a:ext uri="{FF2B5EF4-FFF2-40B4-BE49-F238E27FC236}">
                <a16:creationId xmlns:a16="http://schemas.microsoft.com/office/drawing/2014/main" id="{951CD436-C958-6E43-88FA-4B9AB7541023}"/>
              </a:ext>
            </a:extLst>
          </p:cNvPr>
          <p:cNvGrpSpPr/>
          <p:nvPr/>
        </p:nvGrpSpPr>
        <p:grpSpPr>
          <a:xfrm>
            <a:off x="6616057" y="4913924"/>
            <a:ext cx="1607850" cy="699078"/>
            <a:chOff x="2718646" y="4049384"/>
            <a:chExt cx="1313151" cy="699078"/>
          </a:xfrm>
        </p:grpSpPr>
        <p:sp>
          <p:nvSpPr>
            <p:cNvPr id="95" name="TextBox 49">
              <a:extLst>
                <a:ext uri="{FF2B5EF4-FFF2-40B4-BE49-F238E27FC236}">
                  <a16:creationId xmlns:a16="http://schemas.microsoft.com/office/drawing/2014/main" id="{6FE1ECBD-BBD6-B84D-84E2-EB2961EAA9A4}"/>
                </a:ext>
              </a:extLst>
            </p:cNvPr>
            <p:cNvSpPr txBox="1"/>
            <p:nvPr/>
          </p:nvSpPr>
          <p:spPr>
            <a:xfrm>
              <a:off x="2718646" y="4286797"/>
              <a:ext cx="1313151" cy="461665"/>
            </a:xfrm>
            <a:prstGeom prst="rect">
              <a:avLst/>
            </a:prstGeom>
            <a:noFill/>
          </p:spPr>
          <p:txBody>
            <a:bodyPr wrap="square" rtlCol="0">
              <a:spAutoFit/>
            </a:bodyPr>
            <a:lstStyle/>
            <a:p>
              <a:r>
                <a:rPr lang="de-DE" altLang="ko-KR" sz="1200" dirty="0" err="1">
                  <a:latin typeface="Century Gothic" panose="020B0502020202020204" pitchFamily="34" charset="0"/>
                  <a:cs typeface="Arial" pitchFamily="34" charset="0"/>
                </a:rPr>
                <a:t>Responsible</a:t>
              </a:r>
              <a:r>
                <a:rPr lang="de-DE" altLang="ko-KR" sz="1200" dirty="0">
                  <a:latin typeface="Century Gothic" panose="020B0502020202020204" pitchFamily="34" charset="0"/>
                  <a:cs typeface="Arial" pitchFamily="34" charset="0"/>
                </a:rPr>
                <a:t> </a:t>
              </a:r>
              <a:r>
                <a:rPr lang="de-DE" altLang="ko-KR" sz="1200" dirty="0" err="1">
                  <a:latin typeface="Century Gothic" panose="020B0502020202020204" pitchFamily="34" charset="0"/>
                  <a:cs typeface="Arial" pitchFamily="34" charset="0"/>
                </a:rPr>
                <a:t>Consumption</a:t>
              </a:r>
              <a:endParaRPr lang="ko-KR" altLang="en-US" sz="1200" dirty="0">
                <a:latin typeface="Century Gothic" panose="020B0502020202020204" pitchFamily="34" charset="0"/>
                <a:cs typeface="Arial" pitchFamily="34" charset="0"/>
              </a:endParaRPr>
            </a:p>
          </p:txBody>
        </p:sp>
        <p:sp>
          <p:nvSpPr>
            <p:cNvPr id="96" name="TextBox 50">
              <a:extLst>
                <a:ext uri="{FF2B5EF4-FFF2-40B4-BE49-F238E27FC236}">
                  <a16:creationId xmlns:a16="http://schemas.microsoft.com/office/drawing/2014/main" id="{2D9775D4-E428-A346-BD07-4008ACB8939B}"/>
                </a:ext>
              </a:extLst>
            </p:cNvPr>
            <p:cNvSpPr txBox="1"/>
            <p:nvPr/>
          </p:nvSpPr>
          <p:spPr>
            <a:xfrm>
              <a:off x="2722317" y="4049384"/>
              <a:ext cx="1172832" cy="276999"/>
            </a:xfrm>
            <a:prstGeom prst="rect">
              <a:avLst/>
            </a:prstGeom>
            <a:noFill/>
          </p:spPr>
          <p:txBody>
            <a:bodyPr wrap="square" rtlCol="0">
              <a:spAutoFit/>
            </a:bodyPr>
            <a:lstStyle/>
            <a:p>
              <a:r>
                <a:rPr lang="en-US" sz="1200" dirty="0">
                  <a:solidFill>
                    <a:srgbClr val="000000"/>
                  </a:solidFill>
                  <a:latin typeface="Century Gothic" panose="020B0502020202020204" pitchFamily="34" charset="0"/>
                  <a:ea typeface="Verdana"/>
                  <a:cs typeface="Verdana"/>
                  <a:sym typeface="Avenir"/>
                </a:rPr>
                <a:t>SDG 12</a:t>
              </a:r>
              <a:endParaRPr lang="ko-KR" altLang="en-US" sz="1200" dirty="0">
                <a:solidFill>
                  <a:schemeClr val="tx1">
                    <a:lumMod val="75000"/>
                    <a:lumOff val="25000"/>
                  </a:schemeClr>
                </a:solidFill>
                <a:latin typeface="Century Gothic" panose="020B0502020202020204" pitchFamily="34" charset="0"/>
                <a:cs typeface="Arial" pitchFamily="34" charset="0"/>
              </a:endParaRPr>
            </a:p>
          </p:txBody>
        </p:sp>
      </p:grpSp>
      <p:sp>
        <p:nvSpPr>
          <p:cNvPr id="97" name="Rectangle 130">
            <a:extLst>
              <a:ext uri="{FF2B5EF4-FFF2-40B4-BE49-F238E27FC236}">
                <a16:creationId xmlns:a16="http://schemas.microsoft.com/office/drawing/2014/main" id="{7D0B75CD-F374-5740-8BE4-4E42711BEA1B}"/>
              </a:ext>
            </a:extLst>
          </p:cNvPr>
          <p:cNvSpPr/>
          <p:nvPr/>
        </p:nvSpPr>
        <p:spPr>
          <a:xfrm>
            <a:off x="5901506" y="5045770"/>
            <a:ext cx="544577" cy="446844"/>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latin typeface="Century Gothic" panose="020B0502020202020204" pitchFamily="34" charset="0"/>
            </a:endParaRPr>
          </a:p>
        </p:txBody>
      </p:sp>
      <p:pic>
        <p:nvPicPr>
          <p:cNvPr id="35" name="Grafik 34" descr="Händedruck">
            <a:extLst>
              <a:ext uri="{FF2B5EF4-FFF2-40B4-BE49-F238E27FC236}">
                <a16:creationId xmlns:a16="http://schemas.microsoft.com/office/drawing/2014/main" id="{C6349FD1-39AD-154A-9D60-1662C73F01B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856328" y="3312869"/>
            <a:ext cx="914400" cy="914400"/>
          </a:xfrm>
          <a:prstGeom prst="rect">
            <a:avLst/>
          </a:prstGeom>
        </p:spPr>
      </p:pic>
    </p:spTree>
    <p:extLst>
      <p:ext uri="{BB962C8B-B14F-4D97-AF65-F5344CB8AC3E}">
        <p14:creationId xmlns:p14="http://schemas.microsoft.com/office/powerpoint/2010/main" val="2214614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A123E52-B7DA-4000-BE04-51A09999B833}"/>
              </a:ext>
            </a:extLst>
          </p:cNvPr>
          <p:cNvSpPr/>
          <p:nvPr/>
        </p:nvSpPr>
        <p:spPr>
          <a:xfrm>
            <a:off x="165" y="0"/>
            <a:ext cx="12191835" cy="3428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Rectangle 2">
            <a:extLst>
              <a:ext uri="{FF2B5EF4-FFF2-40B4-BE49-F238E27FC236}">
                <a16:creationId xmlns:a16="http://schemas.microsoft.com/office/drawing/2014/main" id="{08AFB129-9C79-4DF1-B622-A14CE8519B6A}"/>
              </a:ext>
            </a:extLst>
          </p:cNvPr>
          <p:cNvSpPr/>
          <p:nvPr/>
        </p:nvSpPr>
        <p:spPr>
          <a:xfrm>
            <a:off x="-5813" y="3428999"/>
            <a:ext cx="12191835" cy="3429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pic>
        <p:nvPicPr>
          <p:cNvPr id="8" name="Grafik 7">
            <a:extLst>
              <a:ext uri="{FF2B5EF4-FFF2-40B4-BE49-F238E27FC236}">
                <a16:creationId xmlns:a16="http://schemas.microsoft.com/office/drawing/2014/main" id="{123AF12C-8022-E341-9795-909478595F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1514" y="1010338"/>
            <a:ext cx="3070746" cy="2053356"/>
          </a:xfrm>
          <a:prstGeom prst="rect">
            <a:avLst/>
          </a:prstGeom>
        </p:spPr>
      </p:pic>
      <p:sp>
        <p:nvSpPr>
          <p:cNvPr id="9" name="TextBox 3">
            <a:extLst>
              <a:ext uri="{FF2B5EF4-FFF2-40B4-BE49-F238E27FC236}">
                <a16:creationId xmlns:a16="http://schemas.microsoft.com/office/drawing/2014/main" id="{92E91A3F-9950-AD49-A5CA-B0834BEBDB4E}"/>
              </a:ext>
            </a:extLst>
          </p:cNvPr>
          <p:cNvSpPr txBox="1"/>
          <p:nvPr/>
        </p:nvSpPr>
        <p:spPr>
          <a:xfrm>
            <a:off x="-1" y="4335280"/>
            <a:ext cx="12192001" cy="707886"/>
          </a:xfrm>
          <a:prstGeom prst="rect">
            <a:avLst/>
          </a:prstGeom>
          <a:noFill/>
        </p:spPr>
        <p:txBody>
          <a:bodyPr wrap="square" rtlCol="0" anchor="ctr">
            <a:spAutoFit/>
          </a:bodyPr>
          <a:lstStyle/>
          <a:p>
            <a:pPr algn="ctr"/>
            <a:r>
              <a:rPr lang="en-US" altLang="ko-KR" sz="4000" dirty="0">
                <a:solidFill>
                  <a:schemeClr val="bg1"/>
                </a:solidFill>
                <a:latin typeface="Century Gothic" panose="020B0502020202020204" pitchFamily="34" charset="0"/>
                <a:ea typeface="Verdana" panose="020B0604030504040204" pitchFamily="34" charset="0"/>
                <a:cs typeface="Verdana" panose="020B0604030504040204" pitchFamily="34" charset="0"/>
              </a:rPr>
              <a:t>Selected SDG Benchmarks for PPPs</a:t>
            </a:r>
            <a:endParaRPr lang="ko-KR" altLang="en-US" sz="4000" dirty="0">
              <a:solidFill>
                <a:schemeClr val="bg1"/>
              </a:solidFill>
              <a:latin typeface="Century Gothic" panose="020B0502020202020204" pitchFamily="34" charset="0"/>
              <a:cs typeface="Verdana" panose="020B0604030504040204" pitchFamily="34" charset="0"/>
            </a:endParaRPr>
          </a:p>
        </p:txBody>
      </p:sp>
    </p:spTree>
    <p:extLst>
      <p:ext uri="{BB962C8B-B14F-4D97-AF65-F5344CB8AC3E}">
        <p14:creationId xmlns:p14="http://schemas.microsoft.com/office/powerpoint/2010/main" val="2220894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4417" y="163724"/>
            <a:ext cx="11573197" cy="724247"/>
          </a:xfrm>
        </p:spPr>
        <p:txBody>
          <a:bodyPr>
            <a:noAutofit/>
          </a:bodyPr>
          <a:lstStyle/>
          <a:p>
            <a:r>
              <a:rPr lang="en-US" sz="4800" dirty="0">
                <a:ea typeface="Verdana" panose="020B0604030504040204" pitchFamily="34" charset="0"/>
                <a:cs typeface="Verdana" panose="020B0604030504040204" pitchFamily="34" charset="0"/>
                <a:sym typeface="Avenir"/>
              </a:rPr>
              <a:t>Important Notions </a:t>
            </a:r>
          </a:p>
        </p:txBody>
      </p:sp>
      <p:sp>
        <p:nvSpPr>
          <p:cNvPr id="3" name="Oval 2">
            <a:extLst>
              <a:ext uri="{FF2B5EF4-FFF2-40B4-BE49-F238E27FC236}">
                <a16:creationId xmlns:a16="http://schemas.microsoft.com/office/drawing/2014/main" id="{715995D5-D41D-44B4-B6DA-694A51D41700}"/>
              </a:ext>
            </a:extLst>
          </p:cNvPr>
          <p:cNvSpPr/>
          <p:nvPr/>
        </p:nvSpPr>
        <p:spPr>
          <a:xfrm>
            <a:off x="5249079" y="2794143"/>
            <a:ext cx="1695716" cy="1695717"/>
          </a:xfrm>
          <a:prstGeom prst="ellipse">
            <a:avLst/>
          </a:prstGeom>
          <a:gradFill>
            <a:gsLst>
              <a:gs pos="0">
                <a:schemeClr val="bg1"/>
              </a:gs>
              <a:gs pos="100000">
                <a:schemeClr val="bg1">
                  <a:lumMod val="89000"/>
                </a:schemeClr>
              </a:gs>
            </a:gsLst>
            <a:lin ang="16800000" scaled="0"/>
          </a:gradFill>
          <a:ln w="19050">
            <a:gradFill>
              <a:gsLst>
                <a:gs pos="0">
                  <a:schemeClr val="bg1"/>
                </a:gs>
                <a:gs pos="50000">
                  <a:schemeClr val="bg1">
                    <a:alpha val="65000"/>
                  </a:schemeClr>
                </a:gs>
                <a:gs pos="100000">
                  <a:schemeClr val="bg1">
                    <a:alpha val="0"/>
                  </a:schemeClr>
                </a:gs>
              </a:gsLst>
              <a:lin ang="7200000" scaled="0"/>
            </a:gradFill>
          </a:ln>
          <a:effectLst>
            <a:outerShdw blurRad="25400" dist="12700" dir="8100000" algn="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Century Gothic" panose="020B0502020202020204" pitchFamily="34" charset="0"/>
              <a:cs typeface="Verdana" panose="020B0604030504040204" pitchFamily="34" charset="0"/>
            </a:endParaRPr>
          </a:p>
        </p:txBody>
      </p:sp>
      <p:grpSp>
        <p:nvGrpSpPr>
          <p:cNvPr id="4" name="Group 3">
            <a:extLst>
              <a:ext uri="{FF2B5EF4-FFF2-40B4-BE49-F238E27FC236}">
                <a16:creationId xmlns:a16="http://schemas.microsoft.com/office/drawing/2014/main" id="{43930EFD-8A89-424A-A2E1-F730153E1763}"/>
              </a:ext>
            </a:extLst>
          </p:cNvPr>
          <p:cNvGrpSpPr/>
          <p:nvPr/>
        </p:nvGrpSpPr>
        <p:grpSpPr>
          <a:xfrm>
            <a:off x="4718220" y="2226257"/>
            <a:ext cx="1369195" cy="1279809"/>
            <a:chOff x="2827731" y="1829193"/>
            <a:chExt cx="1744272" cy="1630399"/>
          </a:xfrm>
          <a:solidFill>
            <a:srgbClr val="00B050"/>
          </a:solidFill>
        </p:grpSpPr>
        <p:sp>
          <p:nvSpPr>
            <p:cNvPr id="5" name="Rectangle 15">
              <a:extLst>
                <a:ext uri="{FF2B5EF4-FFF2-40B4-BE49-F238E27FC236}">
                  <a16:creationId xmlns:a16="http://schemas.microsoft.com/office/drawing/2014/main" id="{E9ED336E-E6AA-4F77-B89D-3C9B267A78FF}"/>
                </a:ext>
              </a:extLst>
            </p:cNvPr>
            <p:cNvSpPr/>
            <p:nvPr/>
          </p:nvSpPr>
          <p:spPr>
            <a:xfrm rot="16200000">
              <a:off x="3658606" y="1845368"/>
              <a:ext cx="929571" cy="897222"/>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Century Gothic" panose="020B0502020202020204" pitchFamily="34" charset="0"/>
                <a:cs typeface="Verdana" panose="020B0604030504040204" pitchFamily="34" charset="0"/>
              </a:endParaRPr>
            </a:p>
          </p:txBody>
        </p:sp>
        <p:sp>
          <p:nvSpPr>
            <p:cNvPr id="6" name="Rectangle 15">
              <a:extLst>
                <a:ext uri="{FF2B5EF4-FFF2-40B4-BE49-F238E27FC236}">
                  <a16:creationId xmlns:a16="http://schemas.microsoft.com/office/drawing/2014/main" id="{07E530E6-4F6F-49C2-B271-758F86A63E0B}"/>
                </a:ext>
              </a:extLst>
            </p:cNvPr>
            <p:cNvSpPr/>
            <p:nvPr/>
          </p:nvSpPr>
          <p:spPr>
            <a:xfrm rot="13433242">
              <a:off x="2827731" y="2562370"/>
              <a:ext cx="929571" cy="897222"/>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Century Gothic" panose="020B0502020202020204" pitchFamily="34" charset="0"/>
                <a:cs typeface="Verdana" panose="020B0604030504040204" pitchFamily="34" charset="0"/>
              </a:endParaRPr>
            </a:p>
          </p:txBody>
        </p:sp>
      </p:grpSp>
      <p:sp>
        <p:nvSpPr>
          <p:cNvPr id="7" name="Rectangle 15">
            <a:extLst>
              <a:ext uri="{FF2B5EF4-FFF2-40B4-BE49-F238E27FC236}">
                <a16:creationId xmlns:a16="http://schemas.microsoft.com/office/drawing/2014/main" id="{E43B431C-9AAE-4245-9B73-342F64A5B539}"/>
              </a:ext>
            </a:extLst>
          </p:cNvPr>
          <p:cNvSpPr/>
          <p:nvPr/>
        </p:nvSpPr>
        <p:spPr>
          <a:xfrm rot="10800000">
            <a:off x="4671062" y="3648240"/>
            <a:ext cx="729682" cy="704290"/>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Century Gothic" panose="020B0502020202020204" pitchFamily="34" charset="0"/>
              <a:cs typeface="Verdana" panose="020B0604030504040204" pitchFamily="34" charset="0"/>
            </a:endParaRPr>
          </a:p>
        </p:txBody>
      </p:sp>
      <p:sp>
        <p:nvSpPr>
          <p:cNvPr id="8" name="Rectangle 15">
            <a:extLst>
              <a:ext uri="{FF2B5EF4-FFF2-40B4-BE49-F238E27FC236}">
                <a16:creationId xmlns:a16="http://schemas.microsoft.com/office/drawing/2014/main" id="{2436F07B-525F-4671-A1C7-6326FB0FCF16}"/>
              </a:ext>
            </a:extLst>
          </p:cNvPr>
          <p:cNvSpPr/>
          <p:nvPr/>
        </p:nvSpPr>
        <p:spPr>
          <a:xfrm rot="8033242">
            <a:off x="5233885" y="4300449"/>
            <a:ext cx="729683" cy="704289"/>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Century Gothic" panose="020B0502020202020204" pitchFamily="34" charset="0"/>
              <a:cs typeface="Verdana" panose="020B0604030504040204" pitchFamily="34" charset="0"/>
            </a:endParaRPr>
          </a:p>
        </p:txBody>
      </p:sp>
      <p:grpSp>
        <p:nvGrpSpPr>
          <p:cNvPr id="9" name="Group 8">
            <a:extLst>
              <a:ext uri="{FF2B5EF4-FFF2-40B4-BE49-F238E27FC236}">
                <a16:creationId xmlns:a16="http://schemas.microsoft.com/office/drawing/2014/main" id="{391B8ECF-BA37-40DB-B416-17F0EAAF4DBA}"/>
              </a:ext>
            </a:extLst>
          </p:cNvPr>
          <p:cNvGrpSpPr/>
          <p:nvPr/>
        </p:nvGrpSpPr>
        <p:grpSpPr>
          <a:xfrm rot="10800000">
            <a:off x="6092300" y="3805085"/>
            <a:ext cx="1369195" cy="1279809"/>
            <a:chOff x="2827731" y="1829193"/>
            <a:chExt cx="1744272" cy="1630399"/>
          </a:xfrm>
          <a:solidFill>
            <a:srgbClr val="00B050"/>
          </a:solidFill>
        </p:grpSpPr>
        <p:sp>
          <p:nvSpPr>
            <p:cNvPr id="10" name="Rectangle 15">
              <a:extLst>
                <a:ext uri="{FF2B5EF4-FFF2-40B4-BE49-F238E27FC236}">
                  <a16:creationId xmlns:a16="http://schemas.microsoft.com/office/drawing/2014/main" id="{93F0385C-3BDF-4E7E-A230-7A7A8FC6ABE2}"/>
                </a:ext>
              </a:extLst>
            </p:cNvPr>
            <p:cNvSpPr/>
            <p:nvPr/>
          </p:nvSpPr>
          <p:spPr>
            <a:xfrm rot="16200000">
              <a:off x="3658606" y="1845368"/>
              <a:ext cx="929571" cy="897222"/>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Century Gothic" panose="020B0502020202020204" pitchFamily="34" charset="0"/>
                <a:cs typeface="Verdana" panose="020B0604030504040204" pitchFamily="34" charset="0"/>
              </a:endParaRPr>
            </a:p>
          </p:txBody>
        </p:sp>
        <p:sp>
          <p:nvSpPr>
            <p:cNvPr id="11" name="Rectangle 15">
              <a:extLst>
                <a:ext uri="{FF2B5EF4-FFF2-40B4-BE49-F238E27FC236}">
                  <a16:creationId xmlns:a16="http://schemas.microsoft.com/office/drawing/2014/main" id="{F32AE0A8-7E87-48EF-9C55-A5D5F3A0787E}"/>
                </a:ext>
              </a:extLst>
            </p:cNvPr>
            <p:cNvSpPr/>
            <p:nvPr/>
          </p:nvSpPr>
          <p:spPr>
            <a:xfrm rot="13433242">
              <a:off x="2827731" y="2562370"/>
              <a:ext cx="929571" cy="897222"/>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Century Gothic" panose="020B0502020202020204" pitchFamily="34" charset="0"/>
                <a:cs typeface="Verdana" panose="020B0604030504040204" pitchFamily="34" charset="0"/>
              </a:endParaRPr>
            </a:p>
          </p:txBody>
        </p:sp>
      </p:grpSp>
      <p:grpSp>
        <p:nvGrpSpPr>
          <p:cNvPr id="12" name="Group 11">
            <a:extLst>
              <a:ext uri="{FF2B5EF4-FFF2-40B4-BE49-F238E27FC236}">
                <a16:creationId xmlns:a16="http://schemas.microsoft.com/office/drawing/2014/main" id="{29752512-E230-4192-B8C0-54766A82E369}"/>
              </a:ext>
            </a:extLst>
          </p:cNvPr>
          <p:cNvGrpSpPr/>
          <p:nvPr/>
        </p:nvGrpSpPr>
        <p:grpSpPr>
          <a:xfrm rot="5400000">
            <a:off x="6194099" y="2323738"/>
            <a:ext cx="1369196" cy="1279809"/>
            <a:chOff x="2827731" y="1829193"/>
            <a:chExt cx="1744272" cy="1630399"/>
          </a:xfrm>
        </p:grpSpPr>
        <p:sp>
          <p:nvSpPr>
            <p:cNvPr id="13" name="Rectangle 15">
              <a:extLst>
                <a:ext uri="{FF2B5EF4-FFF2-40B4-BE49-F238E27FC236}">
                  <a16:creationId xmlns:a16="http://schemas.microsoft.com/office/drawing/2014/main" id="{FC114F36-306A-4264-AD03-616E331FBEBD}"/>
                </a:ext>
              </a:extLst>
            </p:cNvPr>
            <p:cNvSpPr/>
            <p:nvPr/>
          </p:nvSpPr>
          <p:spPr>
            <a:xfrm rot="16200000">
              <a:off x="3658606" y="1845368"/>
              <a:ext cx="929571" cy="897222"/>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Century Gothic" panose="020B0502020202020204" pitchFamily="34" charset="0"/>
                <a:cs typeface="Verdana" panose="020B0604030504040204" pitchFamily="34" charset="0"/>
              </a:endParaRPr>
            </a:p>
          </p:txBody>
        </p:sp>
        <p:sp>
          <p:nvSpPr>
            <p:cNvPr id="14" name="Rectangle 15">
              <a:extLst>
                <a:ext uri="{FF2B5EF4-FFF2-40B4-BE49-F238E27FC236}">
                  <a16:creationId xmlns:a16="http://schemas.microsoft.com/office/drawing/2014/main" id="{AD2995E0-86B7-4DAE-8D4A-4A69FBA649BB}"/>
                </a:ext>
              </a:extLst>
            </p:cNvPr>
            <p:cNvSpPr/>
            <p:nvPr/>
          </p:nvSpPr>
          <p:spPr>
            <a:xfrm rot="13433242">
              <a:off x="2827731" y="2562370"/>
              <a:ext cx="929571" cy="897222"/>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Century Gothic" panose="020B0502020202020204" pitchFamily="34" charset="0"/>
                <a:cs typeface="Verdana" panose="020B0604030504040204" pitchFamily="34" charset="0"/>
              </a:endParaRPr>
            </a:p>
          </p:txBody>
        </p:sp>
      </p:grpSp>
      <p:sp>
        <p:nvSpPr>
          <p:cNvPr id="20" name="Oval 19">
            <a:extLst>
              <a:ext uri="{FF2B5EF4-FFF2-40B4-BE49-F238E27FC236}">
                <a16:creationId xmlns:a16="http://schemas.microsoft.com/office/drawing/2014/main" id="{6BE8F3C9-DF3D-440A-8615-3C7C2221061E}"/>
              </a:ext>
            </a:extLst>
          </p:cNvPr>
          <p:cNvSpPr/>
          <p:nvPr/>
        </p:nvSpPr>
        <p:spPr>
          <a:xfrm>
            <a:off x="7113715" y="4596640"/>
            <a:ext cx="563019" cy="5630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Century Gothic" panose="020B0502020202020204" pitchFamily="34" charset="0"/>
              <a:cs typeface="Verdana" panose="020B0604030504040204" pitchFamily="34" charset="0"/>
            </a:endParaRPr>
          </a:p>
        </p:txBody>
      </p:sp>
      <p:sp>
        <p:nvSpPr>
          <p:cNvPr id="22" name="Oval 21">
            <a:extLst>
              <a:ext uri="{FF2B5EF4-FFF2-40B4-BE49-F238E27FC236}">
                <a16:creationId xmlns:a16="http://schemas.microsoft.com/office/drawing/2014/main" id="{F28A8A4B-91D6-46EF-9EE2-728F40772D2D}"/>
              </a:ext>
            </a:extLst>
          </p:cNvPr>
          <p:cNvSpPr/>
          <p:nvPr/>
        </p:nvSpPr>
        <p:spPr>
          <a:xfrm>
            <a:off x="7014768" y="2054934"/>
            <a:ext cx="563019" cy="56301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Century Gothic" panose="020B0502020202020204" pitchFamily="34" charset="0"/>
              <a:cs typeface="Verdana" panose="020B0604030504040204" pitchFamily="34" charset="0"/>
            </a:endParaRPr>
          </a:p>
        </p:txBody>
      </p:sp>
      <p:grpSp>
        <p:nvGrpSpPr>
          <p:cNvPr id="23" name="Group 22">
            <a:extLst>
              <a:ext uri="{FF2B5EF4-FFF2-40B4-BE49-F238E27FC236}">
                <a16:creationId xmlns:a16="http://schemas.microsoft.com/office/drawing/2014/main" id="{B8E7DC96-2738-4D56-9474-28C482C43BD9}"/>
              </a:ext>
            </a:extLst>
          </p:cNvPr>
          <p:cNvGrpSpPr/>
          <p:nvPr/>
        </p:nvGrpSpPr>
        <p:grpSpPr>
          <a:xfrm>
            <a:off x="5455324" y="5920314"/>
            <a:ext cx="3246543" cy="588267"/>
            <a:chOff x="4965551" y="1791373"/>
            <a:chExt cx="1948614" cy="588267"/>
          </a:xfrm>
        </p:grpSpPr>
        <p:sp>
          <p:nvSpPr>
            <p:cNvPr id="24" name="TextBox 23">
              <a:extLst>
                <a:ext uri="{FF2B5EF4-FFF2-40B4-BE49-F238E27FC236}">
                  <a16:creationId xmlns:a16="http://schemas.microsoft.com/office/drawing/2014/main" id="{2185A5C6-CA16-44AE-90F1-7A4B6910E881}"/>
                </a:ext>
              </a:extLst>
            </p:cNvPr>
            <p:cNvSpPr txBox="1"/>
            <p:nvPr/>
          </p:nvSpPr>
          <p:spPr>
            <a:xfrm>
              <a:off x="4965551" y="1979530"/>
              <a:ext cx="1780587" cy="400110"/>
            </a:xfrm>
            <a:prstGeom prst="rect">
              <a:avLst/>
            </a:prstGeom>
            <a:noFill/>
          </p:spPr>
          <p:txBody>
            <a:bodyPr wrap="square" rtlCol="0">
              <a:spAutoFit/>
            </a:bodyPr>
            <a:lstStyle/>
            <a:p>
              <a:r>
                <a:rPr lang="en-US" altLang="ko-KR" sz="2000" dirty="0">
                  <a:solidFill>
                    <a:schemeClr val="tx1">
                      <a:lumMod val="75000"/>
                      <a:lumOff val="25000"/>
                    </a:schemeClr>
                  </a:solidFill>
                  <a:latin typeface="Century Gothic" panose="020B0502020202020204" pitchFamily="34" charset="0"/>
                  <a:ea typeface="Verdana" panose="020B0604030504040204" pitchFamily="34" charset="0"/>
                  <a:cs typeface="Verdana" panose="020B0604030504040204" pitchFamily="34" charset="0"/>
                </a:rPr>
                <a:t>. </a:t>
              </a:r>
              <a:endParaRPr lang="ko-KR" altLang="en-US" sz="2000" dirty="0">
                <a:solidFill>
                  <a:schemeClr val="tx1">
                    <a:lumMod val="75000"/>
                    <a:lumOff val="25000"/>
                  </a:schemeClr>
                </a:solidFill>
                <a:latin typeface="Century Gothic" panose="020B0502020202020204" pitchFamily="34" charset="0"/>
                <a:cs typeface="Verdana" panose="020B0604030504040204" pitchFamily="34" charset="0"/>
              </a:endParaRPr>
            </a:p>
          </p:txBody>
        </p:sp>
        <p:sp>
          <p:nvSpPr>
            <p:cNvPr id="25" name="TextBox 24">
              <a:extLst>
                <a:ext uri="{FF2B5EF4-FFF2-40B4-BE49-F238E27FC236}">
                  <a16:creationId xmlns:a16="http://schemas.microsoft.com/office/drawing/2014/main" id="{7B4B35D9-C483-45CB-AE6B-1440CEF36E97}"/>
                </a:ext>
              </a:extLst>
            </p:cNvPr>
            <p:cNvSpPr txBox="1"/>
            <p:nvPr/>
          </p:nvSpPr>
          <p:spPr>
            <a:xfrm>
              <a:off x="5133578" y="1791373"/>
              <a:ext cx="1780587" cy="400110"/>
            </a:xfrm>
            <a:prstGeom prst="rect">
              <a:avLst/>
            </a:prstGeom>
            <a:noFill/>
          </p:spPr>
          <p:txBody>
            <a:bodyPr wrap="square" rtlCol="0">
              <a:spAutoFit/>
            </a:bodyPr>
            <a:lstStyle/>
            <a:p>
              <a:r>
                <a:rPr lang="en-US" sz="2000" dirty="0">
                  <a:latin typeface="Century Gothic" panose="020B0502020202020204" pitchFamily="34" charset="0"/>
                  <a:ea typeface="Verdana" panose="020B0604030504040204" pitchFamily="34" charset="0"/>
                  <a:cs typeface="Verdana" panose="020B0604030504040204" pitchFamily="34" charset="0"/>
                  <a:sym typeface="Arial"/>
                </a:rPr>
                <a:t> ESG</a:t>
              </a:r>
            </a:p>
          </p:txBody>
        </p:sp>
      </p:grpSp>
      <p:sp>
        <p:nvSpPr>
          <p:cNvPr id="28" name="TextBox 27">
            <a:extLst>
              <a:ext uri="{FF2B5EF4-FFF2-40B4-BE49-F238E27FC236}">
                <a16:creationId xmlns:a16="http://schemas.microsoft.com/office/drawing/2014/main" id="{9063174E-7141-4562-B849-6861FAB33CD1}"/>
              </a:ext>
            </a:extLst>
          </p:cNvPr>
          <p:cNvSpPr txBox="1"/>
          <p:nvPr/>
        </p:nvSpPr>
        <p:spPr>
          <a:xfrm>
            <a:off x="8449051" y="3159555"/>
            <a:ext cx="2966597" cy="707886"/>
          </a:xfrm>
          <a:prstGeom prst="rect">
            <a:avLst/>
          </a:prstGeom>
          <a:noFill/>
        </p:spPr>
        <p:txBody>
          <a:bodyPr wrap="square" rtlCol="0">
            <a:spAutoFit/>
          </a:bodyPr>
          <a:lstStyle/>
          <a:p>
            <a:r>
              <a:rPr lang="en-GB" altLang="ko-KR" sz="2000" dirty="0">
                <a:solidFill>
                  <a:srgbClr val="00B050"/>
                </a:solidFill>
                <a:latin typeface="Century Gothic" panose="020B0502020202020204" pitchFamily="34" charset="0"/>
                <a:ea typeface="Verdana" panose="020B0604030504040204" pitchFamily="34" charset="0"/>
                <a:cs typeface="Verdana" panose="020B0604030504040204" pitchFamily="34" charset="0"/>
              </a:rPr>
              <a:t>Resilient</a:t>
            </a:r>
            <a:r>
              <a:rPr lang="de-DE" altLang="ko-KR" sz="2000" dirty="0">
                <a:solidFill>
                  <a:srgbClr val="00B050"/>
                </a:solidFill>
                <a:latin typeface="Century Gothic" panose="020B0502020202020204" pitchFamily="34" charset="0"/>
                <a:ea typeface="Verdana" panose="020B0604030504040204" pitchFamily="34" charset="0"/>
                <a:cs typeface="Verdana" panose="020B0604030504040204" pitchFamily="34" charset="0"/>
              </a:rPr>
              <a:t> Infrastructure &amp; </a:t>
            </a:r>
            <a:r>
              <a:rPr lang="de-DE" altLang="ko-KR" sz="2000" dirty="0" err="1">
                <a:solidFill>
                  <a:srgbClr val="00B050"/>
                </a:solidFill>
                <a:latin typeface="Century Gothic" panose="020B0502020202020204" pitchFamily="34" charset="0"/>
                <a:ea typeface="Verdana" panose="020B0604030504040204" pitchFamily="34" charset="0"/>
                <a:cs typeface="Verdana" panose="020B0604030504040204" pitchFamily="34" charset="0"/>
              </a:rPr>
              <a:t>Climate</a:t>
            </a:r>
            <a:r>
              <a:rPr lang="de-DE" altLang="ko-KR" sz="2000" dirty="0">
                <a:solidFill>
                  <a:srgbClr val="00B050"/>
                </a:solidFill>
                <a:latin typeface="Century Gothic" panose="020B0502020202020204" pitchFamily="34" charset="0"/>
                <a:ea typeface="Verdana" panose="020B0604030504040204" pitchFamily="34" charset="0"/>
                <a:cs typeface="Verdana" panose="020B0604030504040204" pitchFamily="34" charset="0"/>
              </a:rPr>
              <a:t> </a:t>
            </a:r>
            <a:r>
              <a:rPr lang="de-DE" altLang="ko-KR" sz="2000" dirty="0" err="1">
                <a:solidFill>
                  <a:srgbClr val="00B050"/>
                </a:solidFill>
                <a:latin typeface="Century Gothic" panose="020B0502020202020204" pitchFamily="34" charset="0"/>
                <a:ea typeface="Verdana" panose="020B0604030504040204" pitchFamily="34" charset="0"/>
                <a:cs typeface="Verdana" panose="020B0604030504040204" pitchFamily="34" charset="0"/>
              </a:rPr>
              <a:t>Risks</a:t>
            </a:r>
            <a:endParaRPr lang="ko-KR" altLang="en-US" sz="2000" dirty="0">
              <a:solidFill>
                <a:srgbClr val="00B050"/>
              </a:solidFill>
              <a:latin typeface="Century Gothic" panose="020B0502020202020204" pitchFamily="34" charset="0"/>
              <a:cs typeface="Verdana" panose="020B0604030504040204" pitchFamily="34" charset="0"/>
            </a:endParaRPr>
          </a:p>
        </p:txBody>
      </p:sp>
      <p:sp>
        <p:nvSpPr>
          <p:cNvPr id="31" name="TextBox 30">
            <a:extLst>
              <a:ext uri="{FF2B5EF4-FFF2-40B4-BE49-F238E27FC236}">
                <a16:creationId xmlns:a16="http://schemas.microsoft.com/office/drawing/2014/main" id="{2B214CAC-D8F2-4C57-A9C9-590CB30E8588}"/>
              </a:ext>
            </a:extLst>
          </p:cNvPr>
          <p:cNvSpPr txBox="1"/>
          <p:nvPr/>
        </p:nvSpPr>
        <p:spPr>
          <a:xfrm>
            <a:off x="8341144" y="1784484"/>
            <a:ext cx="4063973" cy="1323439"/>
          </a:xfrm>
          <a:prstGeom prst="rect">
            <a:avLst/>
          </a:prstGeom>
          <a:noFill/>
        </p:spPr>
        <p:txBody>
          <a:bodyPr wrap="square" rtlCol="0">
            <a:spAutoFit/>
          </a:bodyPr>
          <a:lstStyle/>
          <a:p>
            <a:r>
              <a:rPr lang="en-US" sz="2000" dirty="0">
                <a:solidFill>
                  <a:srgbClr val="000000"/>
                </a:solidFill>
                <a:latin typeface="Century Gothic" panose="020B0502020202020204" pitchFamily="34" charset="0"/>
                <a:ea typeface="Verdana" panose="020B0604030504040204" pitchFamily="34" charset="0"/>
                <a:cs typeface="Verdana" panose="020B0604030504040204" pitchFamily="34" charset="0"/>
                <a:sym typeface="Corben"/>
              </a:rPr>
              <a:t>Sustainable Infrastructure</a:t>
            </a:r>
          </a:p>
          <a:p>
            <a:r>
              <a:rPr lang="en-US" sz="2000" dirty="0">
                <a:solidFill>
                  <a:srgbClr val="000000"/>
                </a:solidFill>
                <a:latin typeface="Century Gothic" panose="020B0502020202020204" pitchFamily="34" charset="0"/>
                <a:ea typeface="Verdana" panose="020B0604030504040204" pitchFamily="34" charset="0"/>
                <a:cs typeface="Verdana" panose="020B0604030504040204" pitchFamily="34" charset="0"/>
                <a:sym typeface="Corben"/>
              </a:rPr>
              <a:t>Quality Infrastructure</a:t>
            </a:r>
          </a:p>
          <a:p>
            <a:r>
              <a:rPr lang="en-US" sz="2000" dirty="0">
                <a:solidFill>
                  <a:srgbClr val="000000"/>
                </a:solidFill>
                <a:latin typeface="Century Gothic" panose="020B0502020202020204" pitchFamily="34" charset="0"/>
                <a:ea typeface="Verdana" panose="020B0604030504040204" pitchFamily="34" charset="0"/>
                <a:cs typeface="Verdana" panose="020B0604030504040204" pitchFamily="34" charset="0"/>
                <a:sym typeface="Corben"/>
              </a:rPr>
              <a:t>Green Infrastructure</a:t>
            </a:r>
          </a:p>
          <a:p>
            <a:endParaRPr lang="ko-KR" altLang="en-US" sz="2000" dirty="0">
              <a:solidFill>
                <a:schemeClr val="tx1">
                  <a:lumMod val="75000"/>
                  <a:lumOff val="25000"/>
                </a:schemeClr>
              </a:solidFill>
              <a:latin typeface="Century Gothic" panose="020B0502020202020204" pitchFamily="34" charset="0"/>
              <a:cs typeface="Verdana" panose="020B0604030504040204" pitchFamily="34" charset="0"/>
            </a:endParaRPr>
          </a:p>
        </p:txBody>
      </p:sp>
      <p:grpSp>
        <p:nvGrpSpPr>
          <p:cNvPr id="32" name="Group 31">
            <a:extLst>
              <a:ext uri="{FF2B5EF4-FFF2-40B4-BE49-F238E27FC236}">
                <a16:creationId xmlns:a16="http://schemas.microsoft.com/office/drawing/2014/main" id="{180CB02C-201C-47F8-AAC7-A99517F04C9B}"/>
              </a:ext>
            </a:extLst>
          </p:cNvPr>
          <p:cNvGrpSpPr/>
          <p:nvPr/>
        </p:nvGrpSpPr>
        <p:grpSpPr>
          <a:xfrm>
            <a:off x="8421921" y="4310472"/>
            <a:ext cx="2993727" cy="716597"/>
            <a:chOff x="4965551" y="1783849"/>
            <a:chExt cx="1796871" cy="716597"/>
          </a:xfrm>
        </p:grpSpPr>
        <p:sp>
          <p:nvSpPr>
            <p:cNvPr id="33" name="TextBox 32">
              <a:extLst>
                <a:ext uri="{FF2B5EF4-FFF2-40B4-BE49-F238E27FC236}">
                  <a16:creationId xmlns:a16="http://schemas.microsoft.com/office/drawing/2014/main" id="{73F7E626-8D36-4CDF-BC43-4A4CE3100C3A}"/>
                </a:ext>
              </a:extLst>
            </p:cNvPr>
            <p:cNvSpPr txBox="1"/>
            <p:nvPr/>
          </p:nvSpPr>
          <p:spPr>
            <a:xfrm>
              <a:off x="4981835" y="2100336"/>
              <a:ext cx="1780587" cy="400110"/>
            </a:xfrm>
            <a:prstGeom prst="rect">
              <a:avLst/>
            </a:prstGeom>
            <a:noFill/>
          </p:spPr>
          <p:txBody>
            <a:bodyPr wrap="square" rtlCol="0">
              <a:spAutoFit/>
            </a:bodyPr>
            <a:lstStyle/>
            <a:p>
              <a:r>
                <a:rPr lang="en-US" sz="2000" dirty="0">
                  <a:solidFill>
                    <a:srgbClr val="00B050"/>
                  </a:solidFill>
                  <a:latin typeface="Century Gothic" panose="020B0502020202020204" pitchFamily="34" charset="0"/>
                  <a:ea typeface="Verdana" panose="020B0604030504040204" pitchFamily="34" charset="0"/>
                  <a:cs typeface="Verdana" panose="020B0604030504040204" pitchFamily="34" charset="0"/>
                  <a:sym typeface="Source Sans Pro"/>
                </a:rPr>
                <a:t>Smart Infrastructure</a:t>
              </a:r>
              <a:endParaRPr lang="ko-KR" altLang="en-US" sz="2000" dirty="0">
                <a:solidFill>
                  <a:schemeClr val="tx1">
                    <a:lumMod val="75000"/>
                    <a:lumOff val="25000"/>
                  </a:schemeClr>
                </a:solidFill>
                <a:latin typeface="Century Gothic" panose="020B0502020202020204" pitchFamily="34" charset="0"/>
                <a:cs typeface="Verdana" panose="020B0604030504040204" pitchFamily="34" charset="0"/>
              </a:endParaRPr>
            </a:p>
          </p:txBody>
        </p:sp>
        <p:sp>
          <p:nvSpPr>
            <p:cNvPr id="34" name="TextBox 33">
              <a:extLst>
                <a:ext uri="{FF2B5EF4-FFF2-40B4-BE49-F238E27FC236}">
                  <a16:creationId xmlns:a16="http://schemas.microsoft.com/office/drawing/2014/main" id="{F016BD34-675C-4B9A-B381-B6C2174B1278}"/>
                </a:ext>
              </a:extLst>
            </p:cNvPr>
            <p:cNvSpPr txBox="1"/>
            <p:nvPr/>
          </p:nvSpPr>
          <p:spPr>
            <a:xfrm>
              <a:off x="4965551" y="1783849"/>
              <a:ext cx="1780587" cy="400110"/>
            </a:xfrm>
            <a:prstGeom prst="rect">
              <a:avLst/>
            </a:prstGeom>
            <a:noFill/>
          </p:spPr>
          <p:txBody>
            <a:bodyPr wrap="square" rtlCol="0">
              <a:spAutoFit/>
            </a:bodyPr>
            <a:lstStyle/>
            <a:p>
              <a:endParaRPr lang="ko-KR" altLang="en-US" sz="2000" dirty="0">
                <a:solidFill>
                  <a:schemeClr val="tx1">
                    <a:lumMod val="75000"/>
                    <a:lumOff val="25000"/>
                  </a:schemeClr>
                </a:solidFill>
                <a:latin typeface="Century Gothic" panose="020B0502020202020204" pitchFamily="34" charset="0"/>
                <a:cs typeface="Verdana" panose="020B0604030504040204" pitchFamily="34" charset="0"/>
              </a:endParaRPr>
            </a:p>
          </p:txBody>
        </p:sp>
      </p:grpSp>
      <p:sp>
        <p:nvSpPr>
          <p:cNvPr id="40" name="TextBox 39">
            <a:extLst>
              <a:ext uri="{FF2B5EF4-FFF2-40B4-BE49-F238E27FC236}">
                <a16:creationId xmlns:a16="http://schemas.microsoft.com/office/drawing/2014/main" id="{64DFE454-CA1F-46DA-B5A0-570E6A5E88EE}"/>
              </a:ext>
            </a:extLst>
          </p:cNvPr>
          <p:cNvSpPr txBox="1"/>
          <p:nvPr/>
        </p:nvSpPr>
        <p:spPr>
          <a:xfrm>
            <a:off x="4352675" y="1023997"/>
            <a:ext cx="2983091" cy="1015663"/>
          </a:xfrm>
          <a:prstGeom prst="rect">
            <a:avLst/>
          </a:prstGeom>
          <a:noFill/>
        </p:spPr>
        <p:txBody>
          <a:bodyPr wrap="square" rtlCol="0">
            <a:spAutoFit/>
          </a:bodyPr>
          <a:lstStyle/>
          <a:p>
            <a:pPr algn="r"/>
            <a:r>
              <a:rPr lang="en-US" sz="2000" dirty="0">
                <a:solidFill>
                  <a:srgbClr val="000000"/>
                </a:solidFill>
                <a:latin typeface="Century Gothic" panose="020B0502020202020204" pitchFamily="34" charset="0"/>
                <a:ea typeface="Verdana" panose="020B0604030504040204" pitchFamily="34" charset="0"/>
                <a:cs typeface="Verdana" panose="020B0604030504040204" pitchFamily="34" charset="0"/>
                <a:sym typeface="Arial"/>
              </a:rPr>
              <a:t>People-first PPPs</a:t>
            </a:r>
          </a:p>
          <a:p>
            <a:pPr algn="r"/>
            <a:endParaRPr lang="en-US" sz="2000" dirty="0">
              <a:solidFill>
                <a:srgbClr val="000000"/>
              </a:solidFill>
              <a:latin typeface="Century Gothic" panose="020B0502020202020204" pitchFamily="34" charset="0"/>
              <a:ea typeface="Verdana" panose="020B0604030504040204" pitchFamily="34" charset="0"/>
              <a:cs typeface="Verdana" panose="020B0604030504040204" pitchFamily="34" charset="0"/>
              <a:sym typeface="Arial"/>
            </a:endParaRPr>
          </a:p>
          <a:p>
            <a:pPr algn="r"/>
            <a:endParaRPr lang="ko-KR" altLang="en-US" sz="2000" dirty="0">
              <a:solidFill>
                <a:schemeClr val="tx1">
                  <a:lumMod val="75000"/>
                  <a:lumOff val="25000"/>
                </a:schemeClr>
              </a:solidFill>
              <a:latin typeface="Century Gothic" panose="020B0502020202020204" pitchFamily="34" charset="0"/>
              <a:cs typeface="Verdana" panose="020B0604030504040204" pitchFamily="34" charset="0"/>
            </a:endParaRPr>
          </a:p>
        </p:txBody>
      </p:sp>
      <p:sp>
        <p:nvSpPr>
          <p:cNvPr id="43" name="TextBox 42">
            <a:extLst>
              <a:ext uri="{FF2B5EF4-FFF2-40B4-BE49-F238E27FC236}">
                <a16:creationId xmlns:a16="http://schemas.microsoft.com/office/drawing/2014/main" id="{EFF71225-F1C2-4451-9586-8BAF2762D334}"/>
              </a:ext>
            </a:extLst>
          </p:cNvPr>
          <p:cNvSpPr txBox="1"/>
          <p:nvPr/>
        </p:nvSpPr>
        <p:spPr>
          <a:xfrm>
            <a:off x="831196" y="2855126"/>
            <a:ext cx="2983091" cy="1631216"/>
          </a:xfrm>
          <a:prstGeom prst="rect">
            <a:avLst/>
          </a:prstGeom>
          <a:noFill/>
        </p:spPr>
        <p:txBody>
          <a:bodyPr wrap="square" rtlCol="0">
            <a:spAutoFit/>
          </a:bodyPr>
          <a:lstStyle/>
          <a:p>
            <a:pPr algn="r"/>
            <a:r>
              <a:rPr lang="en-US" sz="2000" dirty="0">
                <a:solidFill>
                  <a:srgbClr val="00B050"/>
                </a:solidFill>
                <a:latin typeface="Century Gothic" panose="020B0502020202020204" pitchFamily="34" charset="0"/>
                <a:ea typeface="Verdana" panose="020B0604030504040204" pitchFamily="34" charset="0"/>
                <a:cs typeface="Verdana" panose="020B0604030504040204" pitchFamily="34" charset="0"/>
                <a:sym typeface="Federo"/>
              </a:rPr>
              <a:t>Sustainable Finance</a:t>
            </a:r>
          </a:p>
          <a:p>
            <a:pPr algn="r"/>
            <a:endParaRPr lang="en-US" sz="2000" dirty="0">
              <a:solidFill>
                <a:srgbClr val="00B050"/>
              </a:solidFill>
              <a:latin typeface="Century Gothic" panose="020B0502020202020204" pitchFamily="34" charset="0"/>
              <a:ea typeface="Verdana" panose="020B0604030504040204" pitchFamily="34" charset="0"/>
              <a:cs typeface="Verdana" panose="020B0604030504040204" pitchFamily="34" charset="0"/>
              <a:sym typeface="Federo"/>
            </a:endParaRPr>
          </a:p>
          <a:p>
            <a:pPr algn="r"/>
            <a:r>
              <a:rPr lang="en-US" sz="2000" dirty="0">
                <a:solidFill>
                  <a:srgbClr val="00B050"/>
                </a:solidFill>
                <a:latin typeface="Century Gothic" panose="020B0502020202020204" pitchFamily="34" charset="0"/>
                <a:ea typeface="Verdana" panose="020B0604030504040204" pitchFamily="34" charset="0"/>
                <a:cs typeface="Verdana" panose="020B0604030504040204" pitchFamily="34" charset="0"/>
                <a:sym typeface="Federo"/>
              </a:rPr>
              <a:t>Sustainable Procurement</a:t>
            </a:r>
            <a:endParaRPr lang="en-US" sz="2000" dirty="0">
              <a:solidFill>
                <a:srgbClr val="00B050"/>
              </a:solidFill>
              <a:latin typeface="Century Gothic" panose="020B0502020202020204" pitchFamily="34" charset="0"/>
              <a:ea typeface="Verdana" panose="020B0604030504040204" pitchFamily="34" charset="0"/>
              <a:cs typeface="Verdana" panose="020B0604030504040204" pitchFamily="34" charset="0"/>
            </a:endParaRPr>
          </a:p>
          <a:p>
            <a:pPr algn="r"/>
            <a:endParaRPr lang="ko-KR" altLang="en-US" sz="2000" dirty="0">
              <a:solidFill>
                <a:schemeClr val="tx1">
                  <a:lumMod val="75000"/>
                  <a:lumOff val="25000"/>
                </a:schemeClr>
              </a:solidFill>
              <a:latin typeface="Century Gothic" panose="020B0502020202020204" pitchFamily="34" charset="0"/>
              <a:cs typeface="Verdana" panose="020B0604030504040204" pitchFamily="34" charset="0"/>
            </a:endParaRPr>
          </a:p>
        </p:txBody>
      </p:sp>
      <p:sp>
        <p:nvSpPr>
          <p:cNvPr id="46" name="TextBox 45">
            <a:extLst>
              <a:ext uri="{FF2B5EF4-FFF2-40B4-BE49-F238E27FC236}">
                <a16:creationId xmlns:a16="http://schemas.microsoft.com/office/drawing/2014/main" id="{8347B939-83F3-4E8B-B98D-E4C685A84D07}"/>
              </a:ext>
            </a:extLst>
          </p:cNvPr>
          <p:cNvSpPr txBox="1"/>
          <p:nvPr/>
        </p:nvSpPr>
        <p:spPr>
          <a:xfrm>
            <a:off x="964293" y="4730951"/>
            <a:ext cx="2983091" cy="707886"/>
          </a:xfrm>
          <a:prstGeom prst="rect">
            <a:avLst/>
          </a:prstGeom>
          <a:noFill/>
        </p:spPr>
        <p:txBody>
          <a:bodyPr wrap="square" rtlCol="0">
            <a:spAutoFit/>
          </a:bodyPr>
          <a:lstStyle/>
          <a:p>
            <a:pPr algn="r"/>
            <a:r>
              <a:rPr lang="en-US" sz="2000" dirty="0">
                <a:solidFill>
                  <a:srgbClr val="000000"/>
                </a:solidFill>
                <a:latin typeface="Century Gothic" panose="020B0502020202020204" pitchFamily="34" charset="0"/>
                <a:ea typeface="Verdana" panose="020B0604030504040204" pitchFamily="34" charset="0"/>
                <a:cs typeface="Verdana" panose="020B0604030504040204" pitchFamily="34" charset="0"/>
                <a:sym typeface="Avenir"/>
              </a:rPr>
              <a:t>Circular economy</a:t>
            </a:r>
          </a:p>
          <a:p>
            <a:pPr algn="r"/>
            <a:endParaRPr lang="ko-KR" altLang="en-US" sz="2000" dirty="0">
              <a:solidFill>
                <a:schemeClr val="tx1">
                  <a:lumMod val="75000"/>
                  <a:lumOff val="25000"/>
                </a:schemeClr>
              </a:solidFill>
              <a:latin typeface="Century Gothic" panose="020B0502020202020204" pitchFamily="34" charset="0"/>
              <a:cs typeface="Verdana" panose="020B0604030504040204" pitchFamily="34" charset="0"/>
            </a:endParaRPr>
          </a:p>
        </p:txBody>
      </p:sp>
      <p:grpSp>
        <p:nvGrpSpPr>
          <p:cNvPr id="47" name="Group 46">
            <a:extLst>
              <a:ext uri="{FF2B5EF4-FFF2-40B4-BE49-F238E27FC236}">
                <a16:creationId xmlns:a16="http://schemas.microsoft.com/office/drawing/2014/main" id="{51365865-7D1F-4243-A693-E18BBDE9BE3F}"/>
              </a:ext>
            </a:extLst>
          </p:cNvPr>
          <p:cNvGrpSpPr/>
          <p:nvPr/>
        </p:nvGrpSpPr>
        <p:grpSpPr>
          <a:xfrm>
            <a:off x="5370127" y="3085856"/>
            <a:ext cx="1463426" cy="1323439"/>
            <a:chOff x="4931415" y="1551524"/>
            <a:chExt cx="1814723" cy="1323439"/>
          </a:xfrm>
        </p:grpSpPr>
        <p:sp>
          <p:nvSpPr>
            <p:cNvPr id="48" name="TextBox 47">
              <a:extLst>
                <a:ext uri="{FF2B5EF4-FFF2-40B4-BE49-F238E27FC236}">
                  <a16:creationId xmlns:a16="http://schemas.microsoft.com/office/drawing/2014/main" id="{58821714-CFC9-493E-B03D-ADD39EE56F74}"/>
                </a:ext>
              </a:extLst>
            </p:cNvPr>
            <p:cNvSpPr txBox="1"/>
            <p:nvPr/>
          </p:nvSpPr>
          <p:spPr>
            <a:xfrm>
              <a:off x="4965551" y="1979530"/>
              <a:ext cx="1780587" cy="400110"/>
            </a:xfrm>
            <a:prstGeom prst="rect">
              <a:avLst/>
            </a:prstGeom>
            <a:noFill/>
          </p:spPr>
          <p:txBody>
            <a:bodyPr wrap="square" rtlCol="0">
              <a:spAutoFit/>
            </a:bodyPr>
            <a:lstStyle/>
            <a:p>
              <a:pPr algn="ctr"/>
              <a:endParaRPr lang="ko-KR" altLang="en-US" sz="2000" dirty="0">
                <a:solidFill>
                  <a:schemeClr val="tx1">
                    <a:lumMod val="75000"/>
                    <a:lumOff val="25000"/>
                  </a:schemeClr>
                </a:solidFill>
                <a:latin typeface="Century Gothic" panose="020B0502020202020204" pitchFamily="34" charset="0"/>
                <a:cs typeface="Verdana" panose="020B0604030504040204" pitchFamily="34" charset="0"/>
              </a:endParaRPr>
            </a:p>
          </p:txBody>
        </p:sp>
        <p:sp>
          <p:nvSpPr>
            <p:cNvPr id="49" name="TextBox 48">
              <a:extLst>
                <a:ext uri="{FF2B5EF4-FFF2-40B4-BE49-F238E27FC236}">
                  <a16:creationId xmlns:a16="http://schemas.microsoft.com/office/drawing/2014/main" id="{0D474BD5-0D03-4F7A-94F3-8B356D17910D}"/>
                </a:ext>
              </a:extLst>
            </p:cNvPr>
            <p:cNvSpPr txBox="1"/>
            <p:nvPr/>
          </p:nvSpPr>
          <p:spPr>
            <a:xfrm>
              <a:off x="4931415" y="1551524"/>
              <a:ext cx="1780587" cy="1323439"/>
            </a:xfrm>
            <a:prstGeom prst="rect">
              <a:avLst/>
            </a:prstGeom>
            <a:noFill/>
          </p:spPr>
          <p:txBody>
            <a:bodyPr wrap="square" rtlCol="0">
              <a:spAutoFit/>
            </a:bodyPr>
            <a:lstStyle/>
            <a:p>
              <a:pPr algn="ctr"/>
              <a:r>
                <a:rPr lang="en-US" sz="2000" dirty="0">
                  <a:solidFill>
                    <a:srgbClr val="000000"/>
                  </a:solidFill>
                  <a:latin typeface="Century Gothic" panose="020B0502020202020204" pitchFamily="34" charset="0"/>
                  <a:ea typeface="Verdana" panose="020B0604030504040204" pitchFamily="34" charset="0"/>
                  <a:cs typeface="Verdana" panose="020B0604030504040204" pitchFamily="34" charset="0"/>
                </a:rPr>
                <a:t>One Planet Concept</a:t>
              </a:r>
            </a:p>
            <a:p>
              <a:pPr algn="ctr"/>
              <a:endParaRPr lang="ko-KR" altLang="en-US" sz="2000" dirty="0">
                <a:solidFill>
                  <a:schemeClr val="tx1">
                    <a:lumMod val="75000"/>
                    <a:lumOff val="25000"/>
                  </a:schemeClr>
                </a:solidFill>
                <a:latin typeface="Century Gothic" panose="020B0502020202020204" pitchFamily="34" charset="0"/>
                <a:cs typeface="Verdana" panose="020B0604030504040204" pitchFamily="34" charset="0"/>
              </a:endParaRPr>
            </a:p>
          </p:txBody>
        </p:sp>
      </p:grpSp>
      <p:sp>
        <p:nvSpPr>
          <p:cNvPr id="53" name="Oval 7">
            <a:extLst>
              <a:ext uri="{FF2B5EF4-FFF2-40B4-BE49-F238E27FC236}">
                <a16:creationId xmlns:a16="http://schemas.microsoft.com/office/drawing/2014/main" id="{DF5922B6-E941-42DF-B114-097165896A11}"/>
              </a:ext>
            </a:extLst>
          </p:cNvPr>
          <p:cNvSpPr/>
          <p:nvPr/>
        </p:nvSpPr>
        <p:spPr>
          <a:xfrm>
            <a:off x="7262728" y="4739636"/>
            <a:ext cx="281290" cy="281290"/>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2000" dirty="0">
              <a:latin typeface="Century Gothic" panose="020B0502020202020204" pitchFamily="34" charset="0"/>
              <a:cs typeface="Verdana" panose="020B0604030504040204" pitchFamily="34" charset="0"/>
            </a:endParaRPr>
          </a:p>
        </p:txBody>
      </p:sp>
      <p:sp>
        <p:nvSpPr>
          <p:cNvPr id="56" name="Donut 24">
            <a:extLst>
              <a:ext uri="{FF2B5EF4-FFF2-40B4-BE49-F238E27FC236}">
                <a16:creationId xmlns:a16="http://schemas.microsoft.com/office/drawing/2014/main" id="{3E183BB0-4510-4CA1-BD59-F208FC178162}"/>
              </a:ext>
            </a:extLst>
          </p:cNvPr>
          <p:cNvSpPr/>
          <p:nvPr/>
        </p:nvSpPr>
        <p:spPr>
          <a:xfrm>
            <a:off x="6015036" y="5265926"/>
            <a:ext cx="307715" cy="310220"/>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2000" dirty="0">
              <a:solidFill>
                <a:schemeClr val="tx1"/>
              </a:solidFill>
              <a:latin typeface="Century Gothic" panose="020B0502020202020204" pitchFamily="34" charset="0"/>
              <a:cs typeface="Verdana" panose="020B0604030504040204" pitchFamily="34" charset="0"/>
            </a:endParaRPr>
          </a:p>
        </p:txBody>
      </p:sp>
      <p:sp>
        <p:nvSpPr>
          <p:cNvPr id="62" name="Rounded Rectangle 51">
            <a:extLst>
              <a:ext uri="{FF2B5EF4-FFF2-40B4-BE49-F238E27FC236}">
                <a16:creationId xmlns:a16="http://schemas.microsoft.com/office/drawing/2014/main" id="{8E20951F-F270-A847-A397-F5B51AB182BD}"/>
              </a:ext>
            </a:extLst>
          </p:cNvPr>
          <p:cNvSpPr/>
          <p:nvPr/>
        </p:nvSpPr>
        <p:spPr>
          <a:xfrm rot="16200000" flipH="1">
            <a:off x="7065444" y="2163126"/>
            <a:ext cx="461665" cy="338637"/>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00" dirty="0">
              <a:solidFill>
                <a:schemeClr val="tx1"/>
              </a:solidFill>
              <a:latin typeface="Century Gothic" panose="020B0502020202020204" pitchFamily="34" charset="0"/>
              <a:cs typeface="Verdana" panose="020B0604030504040204" pitchFamily="34" charset="0"/>
            </a:endParaRPr>
          </a:p>
        </p:txBody>
      </p:sp>
      <p:grpSp>
        <p:nvGrpSpPr>
          <p:cNvPr id="63" name="Group 110">
            <a:extLst>
              <a:ext uri="{FF2B5EF4-FFF2-40B4-BE49-F238E27FC236}">
                <a16:creationId xmlns:a16="http://schemas.microsoft.com/office/drawing/2014/main" id="{3D570E2D-6608-7542-8520-646F0EBCC7A1}"/>
              </a:ext>
            </a:extLst>
          </p:cNvPr>
          <p:cNvGrpSpPr/>
          <p:nvPr/>
        </p:nvGrpSpPr>
        <p:grpSpPr>
          <a:xfrm>
            <a:off x="5768884" y="1386762"/>
            <a:ext cx="597778" cy="685101"/>
            <a:chOff x="4835382" y="73243"/>
            <a:chExt cx="2920830" cy="3227535"/>
          </a:xfrm>
          <a:solidFill>
            <a:schemeClr val="accent4"/>
          </a:solidFill>
        </p:grpSpPr>
        <p:sp>
          <p:nvSpPr>
            <p:cNvPr id="64" name="Freeform 111">
              <a:extLst>
                <a:ext uri="{FF2B5EF4-FFF2-40B4-BE49-F238E27FC236}">
                  <a16:creationId xmlns:a16="http://schemas.microsoft.com/office/drawing/2014/main" id="{C676DD59-E374-9148-AA39-27E935998E2A}"/>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Century Gothic" panose="020B0502020202020204" pitchFamily="34" charset="0"/>
                <a:cs typeface="Verdana" panose="020B0604030504040204" pitchFamily="34" charset="0"/>
              </a:endParaRPr>
            </a:p>
          </p:txBody>
        </p:sp>
        <p:sp>
          <p:nvSpPr>
            <p:cNvPr id="65" name="Oval 37">
              <a:extLst>
                <a:ext uri="{FF2B5EF4-FFF2-40B4-BE49-F238E27FC236}">
                  <a16:creationId xmlns:a16="http://schemas.microsoft.com/office/drawing/2014/main" id="{E665C3FD-6CB4-5743-A6B8-8C5BEFF09FA0}"/>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Century Gothic" panose="020B0502020202020204" pitchFamily="34" charset="0"/>
                <a:cs typeface="Verdana" panose="020B0604030504040204" pitchFamily="34" charset="0"/>
              </a:endParaRPr>
            </a:p>
          </p:txBody>
        </p:sp>
      </p:grpSp>
      <p:sp>
        <p:nvSpPr>
          <p:cNvPr id="66" name="Block Arc 11">
            <a:extLst>
              <a:ext uri="{FF2B5EF4-FFF2-40B4-BE49-F238E27FC236}">
                <a16:creationId xmlns:a16="http://schemas.microsoft.com/office/drawing/2014/main" id="{A2FBDEE7-8363-4B4C-82E5-518002CA23E5}"/>
              </a:ext>
            </a:extLst>
          </p:cNvPr>
          <p:cNvSpPr/>
          <p:nvPr/>
        </p:nvSpPr>
        <p:spPr>
          <a:xfrm rot="10800000">
            <a:off x="4206991" y="3355544"/>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Century Gothic" panose="020B0502020202020204" pitchFamily="34" charset="0"/>
              <a:cs typeface="Verdana" panose="020B0604030504040204" pitchFamily="34" charset="0"/>
            </a:endParaRPr>
          </a:p>
        </p:txBody>
      </p:sp>
      <p:sp>
        <p:nvSpPr>
          <p:cNvPr id="67" name="Left Arrow 1">
            <a:extLst>
              <a:ext uri="{FF2B5EF4-FFF2-40B4-BE49-F238E27FC236}">
                <a16:creationId xmlns:a16="http://schemas.microsoft.com/office/drawing/2014/main" id="{4D5FE5E2-C101-954D-8170-46C0A0A2A1BE}"/>
              </a:ext>
            </a:extLst>
          </p:cNvPr>
          <p:cNvSpPr>
            <a:spLocks noChangeAspect="1"/>
          </p:cNvSpPr>
          <p:nvPr/>
        </p:nvSpPr>
        <p:spPr>
          <a:xfrm>
            <a:off x="4652516" y="4739636"/>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Century Gothic" panose="020B0502020202020204" pitchFamily="34" charset="0"/>
              <a:cs typeface="Verdana" panose="020B0604030504040204" pitchFamily="34" charset="0"/>
            </a:endParaRPr>
          </a:p>
        </p:txBody>
      </p:sp>
      <p:sp>
        <p:nvSpPr>
          <p:cNvPr id="68" name="Round Same Side Corner Rectangle 8">
            <a:extLst>
              <a:ext uri="{FF2B5EF4-FFF2-40B4-BE49-F238E27FC236}">
                <a16:creationId xmlns:a16="http://schemas.microsoft.com/office/drawing/2014/main" id="{C8E82202-CC7F-2344-8169-50A0D5CAAC4B}"/>
              </a:ext>
            </a:extLst>
          </p:cNvPr>
          <p:cNvSpPr/>
          <p:nvPr/>
        </p:nvSpPr>
        <p:spPr>
          <a:xfrm>
            <a:off x="5844221" y="5322255"/>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Century Gothic" panose="020B0502020202020204" pitchFamily="34" charset="0"/>
              <a:cs typeface="Verdana" panose="020B0604030504040204" pitchFamily="34" charset="0"/>
            </a:endParaRPr>
          </a:p>
        </p:txBody>
      </p:sp>
      <p:sp>
        <p:nvSpPr>
          <p:cNvPr id="71" name="Freeform 32">
            <a:extLst>
              <a:ext uri="{FF2B5EF4-FFF2-40B4-BE49-F238E27FC236}">
                <a16:creationId xmlns:a16="http://schemas.microsoft.com/office/drawing/2014/main" id="{E625B40B-43A2-A14E-8A48-45CD0F4E30FE}"/>
              </a:ext>
            </a:extLst>
          </p:cNvPr>
          <p:cNvSpPr/>
          <p:nvPr/>
        </p:nvSpPr>
        <p:spPr>
          <a:xfrm>
            <a:off x="4034279" y="1568207"/>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00" dirty="0">
              <a:latin typeface="Century Gothic" panose="020B0502020202020204" pitchFamily="34" charset="0"/>
              <a:cs typeface="Verdana" panose="020B0604030504040204" pitchFamily="34" charset="0"/>
            </a:endParaRPr>
          </a:p>
        </p:txBody>
      </p:sp>
      <p:pic>
        <p:nvPicPr>
          <p:cNvPr id="45" name="Grafik 44">
            <a:extLst>
              <a:ext uri="{FF2B5EF4-FFF2-40B4-BE49-F238E27FC236}">
                <a16:creationId xmlns:a16="http://schemas.microsoft.com/office/drawing/2014/main" id="{BD9A0EA9-1EA3-0D4F-8DCE-6239564A89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1285" y="5375215"/>
            <a:ext cx="2126678" cy="1485428"/>
          </a:xfrm>
          <a:prstGeom prst="rect">
            <a:avLst/>
          </a:prstGeom>
        </p:spPr>
      </p:pic>
      <p:pic>
        <p:nvPicPr>
          <p:cNvPr id="18" name="Grafik 17" descr="Regen">
            <a:extLst>
              <a:ext uri="{FF2B5EF4-FFF2-40B4-BE49-F238E27FC236}">
                <a16:creationId xmlns:a16="http://schemas.microsoft.com/office/drawing/2014/main" id="{E7753C0E-BE1E-2445-B9BB-3222684285C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466350" y="3077783"/>
            <a:ext cx="914400" cy="914400"/>
          </a:xfrm>
          <a:prstGeom prst="rect">
            <a:avLst/>
          </a:prstGeom>
        </p:spPr>
      </p:pic>
      <p:sp>
        <p:nvSpPr>
          <p:cNvPr id="44" name="TextBox 45">
            <a:extLst>
              <a:ext uri="{FF2B5EF4-FFF2-40B4-BE49-F238E27FC236}">
                <a16:creationId xmlns:a16="http://schemas.microsoft.com/office/drawing/2014/main" id="{5395F0EA-AAD3-7B47-91BE-38E0F8B8EB45}"/>
              </a:ext>
            </a:extLst>
          </p:cNvPr>
          <p:cNvSpPr txBox="1"/>
          <p:nvPr/>
        </p:nvSpPr>
        <p:spPr>
          <a:xfrm>
            <a:off x="889451" y="1726939"/>
            <a:ext cx="2983091" cy="400110"/>
          </a:xfrm>
          <a:prstGeom prst="rect">
            <a:avLst/>
          </a:prstGeom>
          <a:noFill/>
        </p:spPr>
        <p:txBody>
          <a:bodyPr wrap="square" rtlCol="0">
            <a:spAutoFit/>
          </a:bodyPr>
          <a:lstStyle/>
          <a:p>
            <a:pPr algn="r"/>
            <a:r>
              <a:rPr lang="en-US" altLang="ko-KR" sz="2000" dirty="0">
                <a:solidFill>
                  <a:schemeClr val="tx1">
                    <a:lumMod val="75000"/>
                    <a:lumOff val="25000"/>
                  </a:schemeClr>
                </a:solidFill>
                <a:latin typeface="Century Gothic" panose="020B0502020202020204" pitchFamily="34" charset="0"/>
                <a:cs typeface="Verdana" panose="020B0604030504040204" pitchFamily="34" charset="0"/>
              </a:rPr>
              <a:t>Impact Investing</a:t>
            </a:r>
            <a:endParaRPr lang="ko-KR" altLang="en-US" sz="2000" dirty="0">
              <a:solidFill>
                <a:schemeClr val="tx1">
                  <a:lumMod val="75000"/>
                  <a:lumOff val="25000"/>
                </a:schemeClr>
              </a:solidFill>
              <a:latin typeface="Century Gothic" panose="020B0502020202020204" pitchFamily="34" charset="0"/>
              <a:cs typeface="Verdana" panose="020B0604030504040204" pitchFamily="34" charset="0"/>
            </a:endParaRPr>
          </a:p>
        </p:txBody>
      </p:sp>
    </p:spTree>
    <p:extLst>
      <p:ext uri="{BB962C8B-B14F-4D97-AF65-F5344CB8AC3E}">
        <p14:creationId xmlns:p14="http://schemas.microsoft.com/office/powerpoint/2010/main" val="3581523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3">
            <a:extLst>
              <a:ext uri="{FF2B5EF4-FFF2-40B4-BE49-F238E27FC236}">
                <a16:creationId xmlns:a16="http://schemas.microsoft.com/office/drawing/2014/main" id="{9497B3BC-7977-F343-83A7-22DC983EA108}"/>
              </a:ext>
            </a:extLst>
          </p:cNvPr>
          <p:cNvGraphicFramePr>
            <a:graphicFrameLocks noGrp="1"/>
          </p:cNvGraphicFramePr>
          <p:nvPr>
            <p:extLst>
              <p:ext uri="{D42A27DB-BD31-4B8C-83A1-F6EECF244321}">
                <p14:modId xmlns:p14="http://schemas.microsoft.com/office/powerpoint/2010/main" val="170196003"/>
              </p:ext>
            </p:extLst>
          </p:nvPr>
        </p:nvGraphicFramePr>
        <p:xfrm>
          <a:off x="2032000" y="1329384"/>
          <a:ext cx="8128000" cy="38150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8336866"/>
                    </a:ext>
                  </a:extLst>
                </a:gridCol>
                <a:gridCol w="4064000">
                  <a:extLst>
                    <a:ext uri="{9D8B030D-6E8A-4147-A177-3AD203B41FA5}">
                      <a16:colId xmlns:a16="http://schemas.microsoft.com/office/drawing/2014/main" val="1273126133"/>
                    </a:ext>
                  </a:extLst>
                </a:gridCol>
              </a:tblGrid>
              <a:tr h="370840">
                <a:tc>
                  <a:txBody>
                    <a:bodyPr/>
                    <a:lstStyle/>
                    <a:p>
                      <a:r>
                        <a:rPr lang="de-UA" b="0" i="0" dirty="0">
                          <a:latin typeface="Century Gothic" panose="020B0502020202020204" pitchFamily="34" charset="0"/>
                        </a:rPr>
                        <a:t> Indicators/Frameworks</a:t>
                      </a:r>
                      <a:endParaRPr lang="de-UA" dirty="0"/>
                    </a:p>
                  </a:txBody>
                  <a:tcPr>
                    <a:solidFill>
                      <a:srgbClr val="00B050"/>
                    </a:solidFill>
                  </a:tcPr>
                </a:tc>
                <a:tc>
                  <a:txBody>
                    <a:bodyPr/>
                    <a:lstStyle/>
                    <a:p>
                      <a:r>
                        <a:rPr lang="de-UA" b="0" i="0" dirty="0">
                          <a:latin typeface="Century Gothic" panose="020B0502020202020204" pitchFamily="34" charset="0"/>
                        </a:rPr>
                        <a:t> Developed by</a:t>
                      </a:r>
                      <a:endParaRPr lang="de-UA" dirty="0"/>
                    </a:p>
                  </a:txBody>
                  <a:tcPr>
                    <a:solidFill>
                      <a:srgbClr val="00B050"/>
                    </a:solidFill>
                  </a:tcPr>
                </a:tc>
                <a:extLst>
                  <a:ext uri="{0D108BD9-81ED-4DB2-BD59-A6C34878D82A}">
                    <a16:rowId xmlns:a16="http://schemas.microsoft.com/office/drawing/2014/main" val="931637378"/>
                  </a:ext>
                </a:extLst>
              </a:tr>
              <a:tr h="370840">
                <a:tc>
                  <a:txBody>
                    <a:bodyPr/>
                    <a:lstStyle/>
                    <a:p>
                      <a:pPr algn="l"/>
                      <a:r>
                        <a:rPr lang="de-UA" sz="1400" b="0" i="0" dirty="0">
                          <a:latin typeface="Century Gothic" panose="020B0502020202020204" pitchFamily="34" charset="0"/>
                        </a:rPr>
                        <a:t>Green,   Resilient,   Inclusive   and Sustainable    (GRIS) Indicators  (2019) </a:t>
                      </a:r>
                    </a:p>
                    <a:p>
                      <a:pPr algn="l"/>
                      <a:endParaRPr lang="de-UA" sz="1400" dirty="0">
                        <a:latin typeface="Century Gothic" panose="020B0502020202020204" pitchFamily="34" charset="0"/>
                      </a:endParaRPr>
                    </a:p>
                  </a:txBody>
                  <a:tcPr>
                    <a:solidFill>
                      <a:schemeClr val="bg1">
                        <a:lumMod val="75000"/>
                      </a:schemeClr>
                    </a:solidFill>
                  </a:tcPr>
                </a:tc>
                <a:tc>
                  <a:txBody>
                    <a:bodyPr/>
                    <a:lstStyle/>
                    <a:p>
                      <a:pPr algn="l"/>
                      <a:r>
                        <a:rPr lang="de-UA" sz="1400" b="0" i="0" dirty="0">
                          <a:latin typeface="Century Gothic" panose="020B0502020202020204" pitchFamily="34" charset="0"/>
                        </a:rPr>
                        <a:t>Asian Development Bank</a:t>
                      </a:r>
                      <a:endParaRPr lang="de-UA" sz="1400" dirty="0">
                        <a:latin typeface="Century Gothic" panose="020B0502020202020204" pitchFamily="34" charset="0"/>
                      </a:endParaRPr>
                    </a:p>
                  </a:txBody>
                  <a:tcPr>
                    <a:solidFill>
                      <a:schemeClr val="bg1">
                        <a:lumMod val="85000"/>
                      </a:schemeClr>
                    </a:solidFill>
                  </a:tcPr>
                </a:tc>
                <a:extLst>
                  <a:ext uri="{0D108BD9-81ED-4DB2-BD59-A6C34878D82A}">
                    <a16:rowId xmlns:a16="http://schemas.microsoft.com/office/drawing/2014/main" val="618004657"/>
                  </a:ext>
                </a:extLst>
              </a:tr>
              <a:tr h="370840">
                <a:tc>
                  <a:txBody>
                    <a:bodyPr/>
                    <a:lstStyle/>
                    <a:p>
                      <a:pPr algn="l"/>
                      <a:r>
                        <a:rPr lang="de-UA" sz="1400" b="0" i="0" dirty="0">
                          <a:latin typeface="Century Gothic" panose="020B0502020202020204" pitchFamily="34" charset="0"/>
                        </a:rPr>
                        <a:t>Infrastructure Indicators within the Compendium   of   Indicators  (2019)</a:t>
                      </a:r>
                    </a:p>
                    <a:p>
                      <a:pPr algn="l"/>
                      <a:endParaRPr lang="de-UA" sz="1400" dirty="0">
                        <a:latin typeface="Century Gothic" panose="020B0502020202020204" pitchFamily="34" charset="0"/>
                      </a:endParaRPr>
                    </a:p>
                  </a:txBody>
                  <a:tcPr>
                    <a:solidFill>
                      <a:schemeClr val="bg1">
                        <a:lumMod val="75000"/>
                      </a:schemeClr>
                    </a:solidFill>
                  </a:tcPr>
                </a:tc>
                <a:tc>
                  <a:txBody>
                    <a:bodyPr/>
                    <a:lstStyle/>
                    <a:p>
                      <a:pPr algn="l"/>
                      <a:r>
                        <a:rPr lang="de-UA" sz="1400" b="0" i="0" dirty="0">
                          <a:latin typeface="Century Gothic" panose="020B0502020202020204" pitchFamily="34" charset="0"/>
                        </a:rPr>
                        <a:t>European Bank for  Reconstruction and Development (EBRD</a:t>
                      </a:r>
                      <a:endParaRPr lang="de-UA" sz="1400" dirty="0">
                        <a:latin typeface="Century Gothic" panose="020B0502020202020204" pitchFamily="34" charset="0"/>
                      </a:endParaRPr>
                    </a:p>
                  </a:txBody>
                  <a:tcPr>
                    <a:solidFill>
                      <a:schemeClr val="bg1">
                        <a:lumMod val="85000"/>
                      </a:schemeClr>
                    </a:solidFill>
                  </a:tcPr>
                </a:tc>
                <a:extLst>
                  <a:ext uri="{0D108BD9-81ED-4DB2-BD59-A6C34878D82A}">
                    <a16:rowId xmlns:a16="http://schemas.microsoft.com/office/drawing/2014/main" val="2878919720"/>
                  </a:ext>
                </a:extLst>
              </a:tr>
              <a:tr h="370840">
                <a:tc>
                  <a:txBody>
                    <a:bodyPr/>
                    <a:lstStyle/>
                    <a:p>
                      <a:pPr algn="l"/>
                      <a:r>
                        <a:rPr lang="de-DE" sz="1400" dirty="0" err="1">
                          <a:latin typeface="Century Gothic" panose="020B0502020202020204" pitchFamily="34" charset="0"/>
                        </a:rPr>
                        <a:t>Sustainable</a:t>
                      </a:r>
                      <a:r>
                        <a:rPr lang="de-DE" sz="1400" dirty="0">
                          <a:latin typeface="Century Gothic" panose="020B0502020202020204" pitchFamily="34" charset="0"/>
                        </a:rPr>
                        <a:t>      Infrastructure Framework (SIF)</a:t>
                      </a:r>
                    </a:p>
                    <a:p>
                      <a:pPr algn="l"/>
                      <a:endParaRPr lang="de-UA" sz="1400" dirty="0">
                        <a:latin typeface="Century Gothic" panose="020B0502020202020204" pitchFamily="34" charset="0"/>
                      </a:endParaRPr>
                    </a:p>
                  </a:txBody>
                  <a:tcPr>
                    <a:solidFill>
                      <a:schemeClr val="bg1">
                        <a:lumMod val="75000"/>
                      </a:schemeClr>
                    </a:solidFill>
                  </a:tcPr>
                </a:tc>
                <a:tc>
                  <a:txBody>
                    <a:bodyPr/>
                    <a:lstStyle/>
                    <a:p>
                      <a:pPr algn="l"/>
                      <a:r>
                        <a:rPr lang="de-DE" sz="1400" b="0" i="0" dirty="0">
                          <a:latin typeface="Century Gothic" panose="020B0502020202020204" pitchFamily="34" charset="0"/>
                        </a:rPr>
                        <a:t> Inter-American Development Bank (IDB)</a:t>
                      </a:r>
                      <a:endParaRPr lang="de-UA" sz="1400" dirty="0">
                        <a:latin typeface="Century Gothic" panose="020B0502020202020204" pitchFamily="34" charset="0"/>
                      </a:endParaRPr>
                    </a:p>
                  </a:txBody>
                  <a:tcPr>
                    <a:solidFill>
                      <a:schemeClr val="bg1">
                        <a:lumMod val="85000"/>
                      </a:schemeClr>
                    </a:solidFill>
                  </a:tcPr>
                </a:tc>
                <a:extLst>
                  <a:ext uri="{0D108BD9-81ED-4DB2-BD59-A6C34878D82A}">
                    <a16:rowId xmlns:a16="http://schemas.microsoft.com/office/drawing/2014/main" val="1843553603"/>
                  </a:ext>
                </a:extLst>
              </a:tr>
              <a:tr h="370840">
                <a:tc>
                  <a:txBody>
                    <a:bodyPr/>
                    <a:lstStyle/>
                    <a:p>
                      <a:pPr algn="l"/>
                      <a:r>
                        <a:rPr lang="de-DE" sz="1400" b="0" i="0" dirty="0">
                          <a:latin typeface="Century Gothic" panose="020B0502020202020204" pitchFamily="34" charset="0"/>
                        </a:rPr>
                        <a:t>Quality   Infrastructure   </a:t>
                      </a:r>
                      <a:r>
                        <a:rPr lang="de-DE" sz="1400" dirty="0" err="1">
                          <a:latin typeface="Century Gothic" panose="020B0502020202020204" pitchFamily="34" charset="0"/>
                        </a:rPr>
                        <a:t>Indicators</a:t>
                      </a:r>
                      <a:r>
                        <a:rPr lang="de-DE" sz="1400" dirty="0">
                          <a:latin typeface="Century Gothic" panose="020B0502020202020204" pitchFamily="34" charset="0"/>
                        </a:rPr>
                        <a:t> Framework   (QII) (2020, </a:t>
                      </a:r>
                      <a:r>
                        <a:rPr lang="de-DE" sz="1400" dirty="0" err="1">
                          <a:latin typeface="Century Gothic" panose="020B0502020202020204" pitchFamily="34" charset="0"/>
                        </a:rPr>
                        <a:t>forthcoming</a:t>
                      </a:r>
                      <a:r>
                        <a:rPr lang="de-DE" sz="1400" dirty="0">
                          <a:latin typeface="Century Gothic" panose="020B0502020202020204" pitchFamily="34" charset="0"/>
                        </a:rPr>
                        <a:t>) </a:t>
                      </a:r>
                    </a:p>
                    <a:p>
                      <a:pPr algn="l"/>
                      <a:endParaRPr lang="de-UA" sz="1400" dirty="0">
                        <a:latin typeface="Century Gothic" panose="020B0502020202020204" pitchFamily="34" charset="0"/>
                      </a:endParaRPr>
                    </a:p>
                  </a:txBody>
                  <a:tcPr>
                    <a:solidFill>
                      <a:schemeClr val="bg1">
                        <a:lumMod val="75000"/>
                      </a:schemeClr>
                    </a:solidFill>
                  </a:tcP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de-DE" sz="1400" b="0" i="0" dirty="0">
                          <a:latin typeface="Century Gothic" panose="020B0502020202020204" pitchFamily="34" charset="0"/>
                        </a:rPr>
                        <a:t>International  </a:t>
                      </a:r>
                      <a:r>
                        <a:rPr lang="de-DE" sz="1400" dirty="0" err="1">
                          <a:latin typeface="Century Gothic" panose="020B0502020202020204" pitchFamily="34" charset="0"/>
                        </a:rPr>
                        <a:t>Finance</a:t>
                      </a:r>
                      <a:r>
                        <a:rPr lang="de-DE" sz="1400" dirty="0">
                          <a:latin typeface="Century Gothic" panose="020B0502020202020204" pitchFamily="34" charset="0"/>
                        </a:rPr>
                        <a:t> Corporation (IFC)</a:t>
                      </a:r>
                      <a:endParaRPr lang="de-UA" sz="1400" dirty="0">
                        <a:latin typeface="Century Gothic" panose="020B0502020202020204" pitchFamily="34" charset="0"/>
                      </a:endParaRPr>
                    </a:p>
                    <a:p>
                      <a:pPr algn="l"/>
                      <a:endParaRPr lang="de-UA" sz="1400" dirty="0">
                        <a:latin typeface="Century Gothic" panose="020B0502020202020204" pitchFamily="34" charset="0"/>
                      </a:endParaRPr>
                    </a:p>
                  </a:txBody>
                  <a:tcPr>
                    <a:solidFill>
                      <a:schemeClr val="bg1">
                        <a:lumMod val="85000"/>
                      </a:schemeClr>
                    </a:solidFill>
                  </a:tcPr>
                </a:tc>
                <a:extLst>
                  <a:ext uri="{0D108BD9-81ED-4DB2-BD59-A6C34878D82A}">
                    <a16:rowId xmlns:a16="http://schemas.microsoft.com/office/drawing/2014/main" val="3037859858"/>
                  </a:ext>
                </a:extLst>
              </a:tr>
              <a:tr h="0">
                <a:tc>
                  <a:txBody>
                    <a:bodyPr/>
                    <a:lstStyle/>
                    <a:p>
                      <a:pPr algn="l"/>
                      <a:r>
                        <a:rPr lang="de-DE" sz="1400" dirty="0" err="1">
                          <a:latin typeface="Century Gothic" panose="020B0502020202020204" pitchFamily="34" charset="0"/>
                        </a:rPr>
                        <a:t>Aligned</a:t>
                      </a:r>
                      <a:r>
                        <a:rPr lang="de-DE" sz="1400" dirty="0">
                          <a:latin typeface="Century Gothic" panose="020B0502020202020204" pitchFamily="34" charset="0"/>
                        </a:rPr>
                        <a:t>   Set   </a:t>
                      </a:r>
                      <a:r>
                        <a:rPr lang="de-DE" sz="1400" dirty="0" err="1">
                          <a:latin typeface="Century Gothic" panose="020B0502020202020204" pitchFamily="34" charset="0"/>
                        </a:rPr>
                        <a:t>of</a:t>
                      </a:r>
                      <a:r>
                        <a:rPr lang="de-DE" sz="1400" dirty="0">
                          <a:latin typeface="Century Gothic" panose="020B0502020202020204" pitchFamily="34" charset="0"/>
                        </a:rPr>
                        <a:t>   </a:t>
                      </a:r>
                      <a:r>
                        <a:rPr lang="de-DE" sz="1400" dirty="0" err="1">
                          <a:latin typeface="Century Gothic" panose="020B0502020202020204" pitchFamily="34" charset="0"/>
                        </a:rPr>
                        <a:t>Sustainability</a:t>
                      </a:r>
                      <a:r>
                        <a:rPr lang="de-DE" sz="1400" dirty="0">
                          <a:latin typeface="Century Gothic" panose="020B0502020202020204" pitchFamily="34" charset="0"/>
                        </a:rPr>
                        <a:t> </a:t>
                      </a:r>
                      <a:r>
                        <a:rPr lang="de-DE" sz="1400" dirty="0" err="1">
                          <a:latin typeface="Century Gothic" panose="020B0502020202020204" pitchFamily="34" charset="0"/>
                        </a:rPr>
                        <a:t>Indicators</a:t>
                      </a:r>
                      <a:r>
                        <a:rPr lang="de-DE" sz="1400" dirty="0">
                          <a:latin typeface="Century Gothic" panose="020B0502020202020204" pitchFamily="34" charset="0"/>
                        </a:rPr>
                        <a:t> (ASSI) (August 2019, </a:t>
                      </a:r>
                      <a:r>
                        <a:rPr lang="de-DE" sz="1400" dirty="0" err="1">
                          <a:latin typeface="Century Gothic" panose="020B0502020202020204" pitchFamily="34" charset="0"/>
                        </a:rPr>
                        <a:t>rev</a:t>
                      </a:r>
                      <a:r>
                        <a:rPr lang="de-DE" sz="1400" dirty="0">
                          <a:latin typeface="Century Gothic" panose="020B0502020202020204" pitchFamily="34" charset="0"/>
                        </a:rPr>
                        <a:t>. April 2020)</a:t>
                      </a:r>
                    </a:p>
                    <a:p>
                      <a:pPr algn="l"/>
                      <a:endParaRPr lang="de-UA" sz="1400" dirty="0">
                        <a:latin typeface="Century Gothic" panose="020B0502020202020204" pitchFamily="34" charset="0"/>
                      </a:endParaRPr>
                    </a:p>
                  </a:txBody>
                  <a:tcPr>
                    <a:solidFill>
                      <a:schemeClr val="bg1">
                        <a:lumMod val="75000"/>
                      </a:schemeClr>
                    </a:solidFill>
                  </a:tcPr>
                </a:tc>
                <a:tc>
                  <a:txBody>
                    <a:bodyPr/>
                    <a:lstStyle/>
                    <a:p>
                      <a:pPr algn="l"/>
                      <a:r>
                        <a:rPr lang="de-DE" sz="1400" dirty="0">
                          <a:latin typeface="Century Gothic" panose="020B0502020202020204" pitchFamily="34" charset="0"/>
                        </a:rPr>
                        <a:t>Public-Private Infrastructure  Advisory  Facility  (PPIAF)</a:t>
                      </a:r>
                      <a:endParaRPr lang="de-UA" sz="1400" dirty="0">
                        <a:latin typeface="Century Gothic" panose="020B0502020202020204" pitchFamily="34" charset="0"/>
                      </a:endParaRPr>
                    </a:p>
                  </a:txBody>
                  <a:tcPr>
                    <a:solidFill>
                      <a:schemeClr val="bg1">
                        <a:lumMod val="85000"/>
                      </a:schemeClr>
                    </a:solidFill>
                  </a:tcPr>
                </a:tc>
                <a:extLst>
                  <a:ext uri="{0D108BD9-81ED-4DB2-BD59-A6C34878D82A}">
                    <a16:rowId xmlns:a16="http://schemas.microsoft.com/office/drawing/2014/main" val="309443857"/>
                  </a:ext>
                </a:extLst>
              </a:tr>
            </a:tbl>
          </a:graphicData>
        </a:graphic>
      </p:graphicFrame>
    </p:spTree>
    <p:extLst>
      <p:ext uri="{BB962C8B-B14F-4D97-AF65-F5344CB8AC3E}">
        <p14:creationId xmlns:p14="http://schemas.microsoft.com/office/powerpoint/2010/main" val="680415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3">
            <a:extLst>
              <a:ext uri="{FF2B5EF4-FFF2-40B4-BE49-F238E27FC236}">
                <a16:creationId xmlns:a16="http://schemas.microsoft.com/office/drawing/2014/main" id="{9497B3BC-7977-F343-83A7-22DC983EA108}"/>
              </a:ext>
            </a:extLst>
          </p:cNvPr>
          <p:cNvGraphicFramePr>
            <a:graphicFrameLocks noGrp="1"/>
          </p:cNvGraphicFramePr>
          <p:nvPr>
            <p:extLst>
              <p:ext uri="{D42A27DB-BD31-4B8C-83A1-F6EECF244321}">
                <p14:modId xmlns:p14="http://schemas.microsoft.com/office/powerpoint/2010/main" val="708564717"/>
              </p:ext>
            </p:extLst>
          </p:nvPr>
        </p:nvGraphicFramePr>
        <p:xfrm>
          <a:off x="1931639" y="1652769"/>
          <a:ext cx="8128000" cy="2230120"/>
        </p:xfrm>
        <a:graphic>
          <a:graphicData uri="http://schemas.openxmlformats.org/drawingml/2006/table">
            <a:tbl>
              <a:tblPr firstRow="1" bandRow="1">
                <a:tableStyleId>{5C22544A-7EE6-4342-B048-85BDC9FD1C3A}</a:tableStyleId>
              </a:tblPr>
              <a:tblGrid>
                <a:gridCol w="4481518">
                  <a:extLst>
                    <a:ext uri="{9D8B030D-6E8A-4147-A177-3AD203B41FA5}">
                      <a16:colId xmlns:a16="http://schemas.microsoft.com/office/drawing/2014/main" val="38336866"/>
                    </a:ext>
                  </a:extLst>
                </a:gridCol>
                <a:gridCol w="3646482">
                  <a:extLst>
                    <a:ext uri="{9D8B030D-6E8A-4147-A177-3AD203B41FA5}">
                      <a16:colId xmlns:a16="http://schemas.microsoft.com/office/drawing/2014/main" val="1273126133"/>
                    </a:ext>
                  </a:extLst>
                </a:gridCol>
              </a:tblGrid>
              <a:tr h="370840">
                <a:tc>
                  <a:txBody>
                    <a:bodyPr/>
                    <a:lstStyle/>
                    <a:p>
                      <a:r>
                        <a:rPr lang="de-DE" sz="1800" b="0" i="0" kern="1200" dirty="0" err="1">
                          <a:solidFill>
                            <a:schemeClr val="dk1"/>
                          </a:solidFill>
                          <a:effectLst/>
                          <a:latin typeface="Century Gothic" panose="020B0502020202020204" pitchFamily="34" charset="0"/>
                          <a:ea typeface="+mn-ea"/>
                          <a:cs typeface="+mn-cs"/>
                        </a:rPr>
                        <a:t>Sustainability</a:t>
                      </a:r>
                      <a:r>
                        <a:rPr lang="de-DE" sz="1800" b="0" i="0" kern="1200" dirty="0">
                          <a:solidFill>
                            <a:schemeClr val="dk1"/>
                          </a:solidFill>
                          <a:effectLst/>
                          <a:latin typeface="Century Gothic" panose="020B0502020202020204" pitchFamily="34" charset="0"/>
                          <a:ea typeface="+mn-ea"/>
                          <a:cs typeface="+mn-cs"/>
                        </a:rPr>
                        <a:t> </a:t>
                      </a:r>
                      <a:r>
                        <a:rPr lang="de-DE" sz="1800" b="0" i="0" kern="1200" dirty="0" err="1">
                          <a:solidFill>
                            <a:schemeClr val="dk1"/>
                          </a:solidFill>
                          <a:effectLst/>
                          <a:latin typeface="Century Gothic" panose="020B0502020202020204" pitchFamily="34" charset="0"/>
                          <a:ea typeface="+mn-ea"/>
                          <a:cs typeface="+mn-cs"/>
                        </a:rPr>
                        <a:t>rating</a:t>
                      </a:r>
                      <a:r>
                        <a:rPr lang="de-DE" sz="1800" b="0" i="0" kern="1200" dirty="0">
                          <a:solidFill>
                            <a:schemeClr val="dk1"/>
                          </a:solidFill>
                          <a:effectLst/>
                          <a:latin typeface="Century Gothic" panose="020B0502020202020204" pitchFamily="34" charset="0"/>
                          <a:ea typeface="+mn-ea"/>
                          <a:cs typeface="+mn-cs"/>
                        </a:rPr>
                        <a:t> </a:t>
                      </a:r>
                      <a:r>
                        <a:rPr lang="de-DE" sz="1800" b="0" i="0" kern="1200" dirty="0" err="1">
                          <a:solidFill>
                            <a:schemeClr val="dk1"/>
                          </a:solidFill>
                          <a:effectLst/>
                          <a:latin typeface="Century Gothic" panose="020B0502020202020204" pitchFamily="34" charset="0"/>
                          <a:ea typeface="+mn-ea"/>
                          <a:cs typeface="+mn-cs"/>
                        </a:rPr>
                        <a:t>tools</a:t>
                      </a:r>
                      <a:r>
                        <a:rPr lang="de-DE" sz="1800" b="0" i="0" kern="1200" dirty="0">
                          <a:solidFill>
                            <a:schemeClr val="dk1"/>
                          </a:solidFill>
                          <a:effectLst/>
                          <a:latin typeface="Century Gothic" panose="020B0502020202020204" pitchFamily="34" charset="0"/>
                          <a:ea typeface="+mn-ea"/>
                          <a:cs typeface="+mn-cs"/>
                        </a:rPr>
                        <a:t> </a:t>
                      </a:r>
                      <a:endParaRPr lang="de-UA" dirty="0"/>
                    </a:p>
                  </a:txBody>
                  <a:tcPr>
                    <a:solidFill>
                      <a:srgbClr val="00B050"/>
                    </a:solidFill>
                  </a:tcPr>
                </a:tc>
                <a:tc>
                  <a:txBody>
                    <a:bodyPr/>
                    <a:lstStyle/>
                    <a:p>
                      <a:r>
                        <a:rPr lang="de-UA" b="0" i="0" dirty="0">
                          <a:latin typeface="Century Gothic" panose="020B0502020202020204" pitchFamily="34" charset="0"/>
                        </a:rPr>
                        <a:t>Country of Origin</a:t>
                      </a:r>
                      <a:endParaRPr lang="de-UA" dirty="0"/>
                    </a:p>
                  </a:txBody>
                  <a:tcPr>
                    <a:solidFill>
                      <a:srgbClr val="00B050"/>
                    </a:solidFill>
                  </a:tcPr>
                </a:tc>
                <a:extLst>
                  <a:ext uri="{0D108BD9-81ED-4DB2-BD59-A6C34878D82A}">
                    <a16:rowId xmlns:a16="http://schemas.microsoft.com/office/drawing/2014/main" val="931637378"/>
                  </a:ext>
                </a:extLst>
              </a:tr>
              <a:tr h="370840">
                <a:tc>
                  <a:txBody>
                    <a:bodyPr/>
                    <a:lstStyle/>
                    <a:p>
                      <a:r>
                        <a:rPr lang="de-DE" sz="1400" b="0" i="0" kern="1200" dirty="0">
                          <a:solidFill>
                            <a:schemeClr val="dk1"/>
                          </a:solidFill>
                          <a:effectLst/>
                          <a:latin typeface="Century Gothic" panose="020B0502020202020204" pitchFamily="34" charset="0"/>
                          <a:ea typeface="+mn-ea"/>
                          <a:cs typeface="+mn-cs"/>
                        </a:rPr>
                        <a:t>Infrastructure </a:t>
                      </a:r>
                      <a:r>
                        <a:rPr lang="de-DE" sz="1400" b="0" i="0" kern="1200" dirty="0" err="1">
                          <a:solidFill>
                            <a:schemeClr val="dk1"/>
                          </a:solidFill>
                          <a:effectLst/>
                          <a:latin typeface="Century Gothic" panose="020B0502020202020204" pitchFamily="34" charset="0"/>
                          <a:ea typeface="+mn-ea"/>
                          <a:cs typeface="+mn-cs"/>
                        </a:rPr>
                        <a:t>Sustainability</a:t>
                      </a:r>
                      <a:r>
                        <a:rPr lang="de-DE" sz="1400" b="0" i="0" kern="1200" dirty="0">
                          <a:solidFill>
                            <a:schemeClr val="dk1"/>
                          </a:solidFill>
                          <a:effectLst/>
                          <a:latin typeface="Century Gothic" panose="020B0502020202020204" pitchFamily="34" charset="0"/>
                          <a:ea typeface="+mn-ea"/>
                          <a:cs typeface="+mn-cs"/>
                        </a:rPr>
                        <a:t> Rating Tool</a:t>
                      </a:r>
                    </a:p>
                  </a:txBody>
                  <a:tcPr>
                    <a:solidFill>
                      <a:schemeClr val="bg1">
                        <a:lumMod val="65000"/>
                      </a:schemeClr>
                    </a:solidFill>
                  </a:tcP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de-DE" sz="1400" b="0" i="0" kern="1200" dirty="0" err="1">
                          <a:solidFill>
                            <a:schemeClr val="dk1"/>
                          </a:solidFill>
                          <a:effectLst/>
                          <a:latin typeface="Century Gothic" panose="020B0502020202020204" pitchFamily="34" charset="0"/>
                          <a:ea typeface="+mn-ea"/>
                          <a:cs typeface="+mn-cs"/>
                        </a:rPr>
                        <a:t>Australia</a:t>
                      </a:r>
                      <a:endParaRPr lang="de-DE" sz="1400" b="0" i="0" kern="1200" dirty="0">
                        <a:solidFill>
                          <a:schemeClr val="dk1"/>
                        </a:solidFill>
                        <a:effectLst/>
                        <a:latin typeface="Century Gothic" panose="020B0502020202020204" pitchFamily="34" charset="0"/>
                        <a:ea typeface="+mn-ea"/>
                        <a:cs typeface="+mn-cs"/>
                      </a:endParaRPr>
                    </a:p>
                    <a:p>
                      <a:endParaRPr lang="de-UA" sz="1400" dirty="0"/>
                    </a:p>
                  </a:txBody>
                  <a:tcPr>
                    <a:solidFill>
                      <a:schemeClr val="bg1">
                        <a:lumMod val="75000"/>
                      </a:schemeClr>
                    </a:solidFill>
                  </a:tcPr>
                </a:tc>
                <a:extLst>
                  <a:ext uri="{0D108BD9-81ED-4DB2-BD59-A6C34878D82A}">
                    <a16:rowId xmlns:a16="http://schemas.microsoft.com/office/drawing/2014/main" val="618004657"/>
                  </a:ext>
                </a:extLst>
              </a:tr>
              <a:tr h="370840">
                <a:tc>
                  <a:txBody>
                    <a:bodyPr/>
                    <a:lstStyle/>
                    <a:p>
                      <a:r>
                        <a:rPr lang="de-DE" sz="1400" b="0" i="0" kern="1200" dirty="0">
                          <a:solidFill>
                            <a:schemeClr val="dk1"/>
                          </a:solidFill>
                          <a:effectLst/>
                          <a:latin typeface="Century Gothic" panose="020B0502020202020204" pitchFamily="34" charset="0"/>
                          <a:ea typeface="+mn-ea"/>
                          <a:cs typeface="+mn-cs"/>
                        </a:rPr>
                        <a:t>CEEQUAL </a:t>
                      </a:r>
                      <a:endParaRPr lang="de-UA" sz="1400" dirty="0"/>
                    </a:p>
                  </a:txBody>
                  <a:tcPr>
                    <a:solidFill>
                      <a:schemeClr val="bg1">
                        <a:lumMod val="65000"/>
                      </a:schemeClr>
                    </a:solidFill>
                  </a:tcP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de-DE" sz="1400" b="0" i="0" kern="1200" dirty="0">
                          <a:solidFill>
                            <a:schemeClr val="dk1"/>
                          </a:solidFill>
                          <a:effectLst/>
                          <a:latin typeface="Century Gothic" panose="020B0502020202020204" pitchFamily="34" charset="0"/>
                          <a:ea typeface="+mn-ea"/>
                          <a:cs typeface="+mn-cs"/>
                        </a:rPr>
                        <a:t>UK</a:t>
                      </a:r>
                    </a:p>
                    <a:p>
                      <a:endParaRPr lang="de-UA" sz="1400" dirty="0"/>
                    </a:p>
                  </a:txBody>
                  <a:tcPr>
                    <a:solidFill>
                      <a:schemeClr val="bg1">
                        <a:lumMod val="75000"/>
                      </a:schemeClr>
                    </a:solidFill>
                  </a:tcPr>
                </a:tc>
                <a:extLst>
                  <a:ext uri="{0D108BD9-81ED-4DB2-BD59-A6C34878D82A}">
                    <a16:rowId xmlns:a16="http://schemas.microsoft.com/office/drawing/2014/main" val="2878919720"/>
                  </a:ext>
                </a:extLst>
              </a:tr>
              <a:tr h="37084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de-DE" sz="1400" b="0" i="0" kern="1200" dirty="0">
                          <a:solidFill>
                            <a:schemeClr val="dk1"/>
                          </a:solidFill>
                          <a:effectLst/>
                          <a:latin typeface="Century Gothic" panose="020B0502020202020204" pitchFamily="34" charset="0"/>
                          <a:ea typeface="+mn-ea"/>
                          <a:cs typeface="+mn-cs"/>
                        </a:rPr>
                        <a:t>ENVISION</a:t>
                      </a:r>
                      <a:endParaRPr lang="de-UA" sz="1400" dirty="0"/>
                    </a:p>
                  </a:txBody>
                  <a:tcPr>
                    <a:solidFill>
                      <a:schemeClr val="bg1">
                        <a:lumMod val="65000"/>
                      </a:schemeClr>
                    </a:solidFill>
                  </a:tcP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de-DE" sz="1400" b="0" i="0" kern="1200" dirty="0">
                          <a:solidFill>
                            <a:schemeClr val="dk1"/>
                          </a:solidFill>
                          <a:effectLst/>
                          <a:latin typeface="Century Gothic" panose="020B0502020202020204" pitchFamily="34" charset="0"/>
                          <a:ea typeface="+mn-ea"/>
                          <a:cs typeface="+mn-cs"/>
                        </a:rPr>
                        <a:t>USA</a:t>
                      </a:r>
                    </a:p>
                    <a:p>
                      <a:endParaRPr lang="de-UA" sz="1400" dirty="0"/>
                    </a:p>
                  </a:txBody>
                  <a:tcPr>
                    <a:solidFill>
                      <a:schemeClr val="bg1">
                        <a:lumMod val="75000"/>
                      </a:schemeClr>
                    </a:solidFill>
                  </a:tcPr>
                </a:tc>
                <a:extLst>
                  <a:ext uri="{0D108BD9-81ED-4DB2-BD59-A6C34878D82A}">
                    <a16:rowId xmlns:a16="http://schemas.microsoft.com/office/drawing/2014/main" val="1843553603"/>
                  </a:ext>
                </a:extLst>
              </a:tr>
              <a:tr h="0">
                <a:tc>
                  <a:txBody>
                    <a:bodyPr/>
                    <a:lstStyle/>
                    <a:p>
                      <a:r>
                        <a:rPr lang="de-DE" sz="1400" b="0" i="0" kern="1200" dirty="0">
                          <a:solidFill>
                            <a:schemeClr val="dk1"/>
                          </a:solidFill>
                          <a:effectLst/>
                          <a:latin typeface="Century Gothic" panose="020B0502020202020204" pitchFamily="34" charset="0"/>
                          <a:ea typeface="+mn-ea"/>
                          <a:cs typeface="+mn-cs"/>
                        </a:rPr>
                        <a:t>SURE Infrastructure </a:t>
                      </a:r>
                      <a:r>
                        <a:rPr lang="de-DE" sz="1400" b="0" i="0" kern="1200" dirty="0" err="1">
                          <a:solidFill>
                            <a:schemeClr val="dk1"/>
                          </a:solidFill>
                          <a:effectLst/>
                          <a:latin typeface="Century Gothic" panose="020B0502020202020204" pitchFamily="34" charset="0"/>
                          <a:ea typeface="+mn-ea"/>
                          <a:cs typeface="+mn-cs"/>
                        </a:rPr>
                        <a:t>Resilience</a:t>
                      </a:r>
                      <a:r>
                        <a:rPr lang="de-DE" sz="1400" b="0" i="0" kern="1200" dirty="0">
                          <a:solidFill>
                            <a:schemeClr val="dk1"/>
                          </a:solidFill>
                          <a:effectLst/>
                          <a:latin typeface="Century Gothic" panose="020B0502020202020204" pitchFamily="34" charset="0"/>
                          <a:ea typeface="+mn-ea"/>
                          <a:cs typeface="+mn-cs"/>
                        </a:rPr>
                        <a:t> Standard</a:t>
                      </a:r>
                      <a:endParaRPr lang="de-UA" sz="1400" dirty="0"/>
                    </a:p>
                  </a:txBody>
                  <a:tcPr>
                    <a:solidFill>
                      <a:schemeClr val="bg1">
                        <a:lumMod val="65000"/>
                      </a:schemeClr>
                    </a:solidFill>
                  </a:tcPr>
                </a:tc>
                <a:tc>
                  <a:txBody>
                    <a:bodyPr/>
                    <a:lstStyle/>
                    <a:p>
                      <a:r>
                        <a:rPr lang="de-UA" sz="1400" b="0" i="0" dirty="0">
                          <a:latin typeface="Century Gothic" panose="020B0502020202020204" pitchFamily="34" charset="0"/>
                        </a:rPr>
                        <a:t>Switzerland</a:t>
                      </a:r>
                      <a:endParaRPr lang="de-UA" sz="1400" dirty="0"/>
                    </a:p>
                  </a:txBody>
                  <a:tcPr>
                    <a:solidFill>
                      <a:schemeClr val="bg1">
                        <a:lumMod val="75000"/>
                      </a:schemeClr>
                    </a:solidFill>
                  </a:tcPr>
                </a:tc>
                <a:extLst>
                  <a:ext uri="{0D108BD9-81ED-4DB2-BD59-A6C34878D82A}">
                    <a16:rowId xmlns:a16="http://schemas.microsoft.com/office/drawing/2014/main" val="3037859858"/>
                  </a:ext>
                </a:extLst>
              </a:tr>
            </a:tbl>
          </a:graphicData>
        </a:graphic>
      </p:graphicFrame>
    </p:spTree>
    <p:extLst>
      <p:ext uri="{BB962C8B-B14F-4D97-AF65-F5344CB8AC3E}">
        <p14:creationId xmlns:p14="http://schemas.microsoft.com/office/powerpoint/2010/main" val="39229693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AutoShape 2">
            <a:extLst>
              <a:ext uri="{FF2B5EF4-FFF2-40B4-BE49-F238E27FC236}">
                <a16:creationId xmlns:a16="http://schemas.microsoft.com/office/drawing/2014/main" id="{BC0AC3F7-741B-1746-867D-27DA2222F18E}"/>
              </a:ext>
            </a:extLst>
          </p:cNvPr>
          <p:cNvSpPr/>
          <p:nvPr/>
        </p:nvSpPr>
        <p:spPr>
          <a:xfrm>
            <a:off x="8075" y="32281"/>
            <a:ext cx="12183925" cy="1113328"/>
          </a:xfrm>
          <a:prstGeom prst="rect">
            <a:avLst/>
          </a:prstGeom>
          <a:noFill/>
          <a:ln>
            <a:noFill/>
          </a:ln>
        </p:spPr>
        <p:txBody>
          <a:bodyPr/>
          <a:lstStyle/>
          <a:p>
            <a:endParaRPr lang="en-US" sz="1200">
              <a:latin typeface="Century Gothic" panose="020B0502020202020204" pitchFamily="34" charset="0"/>
            </a:endParaRPr>
          </a:p>
        </p:txBody>
      </p:sp>
      <p:sp>
        <p:nvSpPr>
          <p:cNvPr id="12" name="Rectangle 9">
            <a:extLst>
              <a:ext uri="{FF2B5EF4-FFF2-40B4-BE49-F238E27FC236}">
                <a16:creationId xmlns:a16="http://schemas.microsoft.com/office/drawing/2014/main" id="{8A5ABBBE-4873-7B4D-B37D-EB99BD43E683}"/>
              </a:ext>
            </a:extLst>
          </p:cNvPr>
          <p:cNvSpPr>
            <a:spLocks noChangeArrowheads="1"/>
          </p:cNvSpPr>
          <p:nvPr/>
        </p:nvSpPr>
        <p:spPr bwMode="auto">
          <a:xfrm>
            <a:off x="415601" y="-2280584"/>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de-UA" sz="2400">
              <a:latin typeface="Century Gothic" panose="020B0502020202020204" pitchFamily="34" charset="0"/>
            </a:endParaRPr>
          </a:p>
        </p:txBody>
      </p:sp>
      <p:sp>
        <p:nvSpPr>
          <p:cNvPr id="13" name="Rectangle 10">
            <a:extLst>
              <a:ext uri="{FF2B5EF4-FFF2-40B4-BE49-F238E27FC236}">
                <a16:creationId xmlns:a16="http://schemas.microsoft.com/office/drawing/2014/main" id="{4F4E1D70-010E-1E40-960D-5F7EBD139B37}"/>
              </a:ext>
            </a:extLst>
          </p:cNvPr>
          <p:cNvSpPr>
            <a:spLocks noChangeArrowheads="1"/>
          </p:cNvSpPr>
          <p:nvPr/>
        </p:nvSpPr>
        <p:spPr bwMode="auto">
          <a:xfrm>
            <a:off x="415600" y="-2386120"/>
            <a:ext cx="17563462" cy="1313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261" eaLnBrk="0" fontAlgn="base" hangingPunct="0">
              <a:spcBef>
                <a:spcPct val="0"/>
              </a:spcBef>
              <a:spcAft>
                <a:spcPct val="0"/>
              </a:spcAft>
            </a:pPr>
            <a:r>
              <a:rPr lang="de-UA" altLang="de-UA" sz="2400">
                <a:latin typeface="Century Gothic" panose="020B0502020202020204" pitchFamily="34" charset="0"/>
              </a:rPr>
              <a:t/>
            </a:r>
            <a:br>
              <a:rPr lang="de-UA" altLang="de-UA" sz="2400">
                <a:latin typeface="Century Gothic" panose="020B0502020202020204" pitchFamily="34" charset="0"/>
              </a:rPr>
            </a:br>
            <a:endParaRPr lang="de-DE" altLang="de-UA" sz="1600">
              <a:latin typeface="Century Gothic" panose="020B0502020202020204" pitchFamily="34" charset="0"/>
              <a:ea typeface="Times New Roman" panose="02020603050405020304" pitchFamily="18" charset="0"/>
            </a:endParaRPr>
          </a:p>
          <a:p>
            <a:pPr defTabSz="1219261" eaLnBrk="0" fontAlgn="base" hangingPunct="0">
              <a:spcBef>
                <a:spcPct val="0"/>
              </a:spcBef>
              <a:spcAft>
                <a:spcPct val="0"/>
              </a:spcAft>
            </a:pPr>
            <a:r>
              <a:rPr lang="en-GB" altLang="de-UA" sz="1200">
                <a:solidFill>
                  <a:srgbClr val="808080"/>
                </a:solidFill>
                <a:latin typeface="Century Gothic" panose="020B0502020202020204" pitchFamily="34" charset="0"/>
                <a:ea typeface="Times New Roman" panose="02020603050405020304" pitchFamily="18" charset="0"/>
              </a:rPr>
              <a:t>Sustainable      Sustainable       Sustainable          Sustainable             Sustainable         Sustainable       Sustainable             Planning         </a:t>
            </a:r>
            <a:r>
              <a:rPr lang="en-GB" altLang="de-UA" sz="1333">
                <a:latin typeface="Century Gothic" panose="020B0502020202020204" pitchFamily="34" charset="0"/>
                <a:ea typeface="Times New Roman" panose="02020603050405020304" pitchFamily="18" charset="0"/>
              </a:rPr>
              <a:t> </a:t>
            </a:r>
            <a:r>
              <a:rPr lang="en-GB" altLang="de-UA" sz="1200">
                <a:solidFill>
                  <a:srgbClr val="808080"/>
                </a:solidFill>
                <a:latin typeface="Century Gothic" panose="020B0502020202020204" pitchFamily="34" charset="0"/>
                <a:ea typeface="Times New Roman" panose="02020603050405020304" pitchFamily="18" charset="0"/>
              </a:rPr>
              <a:t>Procurement   Financing     Design &amp;Architecture      Construction          O&amp;M           Decommissioning</a:t>
            </a:r>
            <a:endParaRPr lang="en-GB" altLang="de-UA" sz="1200">
              <a:latin typeface="Century Gothic" panose="020B0502020202020204" pitchFamily="34" charset="0"/>
            </a:endParaRPr>
          </a:p>
          <a:p>
            <a:pPr defTabSz="1219261" eaLnBrk="0" fontAlgn="base" hangingPunct="0">
              <a:spcBef>
                <a:spcPct val="0"/>
              </a:spcBef>
              <a:spcAft>
                <a:spcPct val="0"/>
              </a:spcAft>
            </a:pPr>
            <a:endParaRPr lang="en-GB" altLang="de-UA" sz="2400">
              <a:latin typeface="Century Gothic" panose="020B0502020202020204" pitchFamily="34" charset="0"/>
            </a:endParaRPr>
          </a:p>
        </p:txBody>
      </p:sp>
      <p:sp>
        <p:nvSpPr>
          <p:cNvPr id="88" name="TextBox 4">
            <a:extLst>
              <a:ext uri="{FF2B5EF4-FFF2-40B4-BE49-F238E27FC236}">
                <a16:creationId xmlns:a16="http://schemas.microsoft.com/office/drawing/2014/main" id="{AD3FECB3-64B3-7341-85D0-0258F2B01EEF}"/>
              </a:ext>
            </a:extLst>
          </p:cNvPr>
          <p:cNvSpPr txBox="1"/>
          <p:nvPr/>
        </p:nvSpPr>
        <p:spPr>
          <a:xfrm>
            <a:off x="78457" y="152109"/>
            <a:ext cx="12643076" cy="732829"/>
          </a:xfrm>
          <a:prstGeom prst="rect">
            <a:avLst/>
          </a:prstGeom>
        </p:spPr>
        <p:txBody>
          <a:bodyPr wrap="square" lIns="0" tIns="0" rIns="0" bIns="0" rtlCol="0" anchor="t">
            <a:spAutoFit/>
          </a:bodyPr>
          <a:lstStyle/>
          <a:p>
            <a:pPr>
              <a:lnSpc>
                <a:spcPts val="6170"/>
              </a:lnSpc>
              <a:spcBef>
                <a:spcPct val="0"/>
              </a:spcBef>
            </a:pPr>
            <a:r>
              <a:rPr lang="en-US" sz="4800" spc="-138" dirty="0">
                <a:latin typeface="Century Gothic" panose="020B0502020202020204" pitchFamily="34" charset="0"/>
              </a:rPr>
              <a:t>Sustainable Lifecycle for Infrastructure PPPs</a:t>
            </a:r>
          </a:p>
        </p:txBody>
      </p:sp>
      <p:grpSp>
        <p:nvGrpSpPr>
          <p:cNvPr id="2" name="Gruppieren 1">
            <a:extLst>
              <a:ext uri="{FF2B5EF4-FFF2-40B4-BE49-F238E27FC236}">
                <a16:creationId xmlns:a16="http://schemas.microsoft.com/office/drawing/2014/main" id="{C3BB8D51-96D3-764B-B161-EDB54A102B82}"/>
              </a:ext>
            </a:extLst>
          </p:cNvPr>
          <p:cNvGrpSpPr/>
          <p:nvPr/>
        </p:nvGrpSpPr>
        <p:grpSpPr>
          <a:xfrm>
            <a:off x="538744" y="1703411"/>
            <a:ext cx="11229068" cy="4878701"/>
            <a:chOff x="591310" y="1805683"/>
            <a:chExt cx="11229068" cy="4878701"/>
          </a:xfrm>
        </p:grpSpPr>
        <p:grpSp>
          <p:nvGrpSpPr>
            <p:cNvPr id="6" name="Gruppieren 5">
              <a:extLst>
                <a:ext uri="{FF2B5EF4-FFF2-40B4-BE49-F238E27FC236}">
                  <a16:creationId xmlns:a16="http://schemas.microsoft.com/office/drawing/2014/main" id="{FDEC7157-919A-9A47-9EDD-73FC63BC74D5}"/>
                </a:ext>
              </a:extLst>
            </p:cNvPr>
            <p:cNvGrpSpPr/>
            <p:nvPr/>
          </p:nvGrpSpPr>
          <p:grpSpPr>
            <a:xfrm>
              <a:off x="591310" y="1805683"/>
              <a:ext cx="11229068" cy="4878701"/>
              <a:chOff x="252052" y="1167131"/>
              <a:chExt cx="18855277" cy="9078650"/>
            </a:xfrm>
          </p:grpSpPr>
          <p:grpSp>
            <p:nvGrpSpPr>
              <p:cNvPr id="41" name="Gruppieren 40">
                <a:extLst>
                  <a:ext uri="{FF2B5EF4-FFF2-40B4-BE49-F238E27FC236}">
                    <a16:creationId xmlns:a16="http://schemas.microsoft.com/office/drawing/2014/main" id="{FE1FC71E-CAA0-D341-9304-941A11A46B6C}"/>
                  </a:ext>
                </a:extLst>
              </p:cNvPr>
              <p:cNvGrpSpPr/>
              <p:nvPr/>
            </p:nvGrpSpPr>
            <p:grpSpPr>
              <a:xfrm>
                <a:off x="252052" y="1179302"/>
                <a:ext cx="16647030" cy="5471491"/>
                <a:chOff x="455714" y="828744"/>
                <a:chExt cx="8427666" cy="2722994"/>
              </a:xfrm>
            </p:grpSpPr>
            <p:sp>
              <p:nvSpPr>
                <p:cNvPr id="4" name="Eingebuchteter Pfeil nach rechts 3">
                  <a:extLst>
                    <a:ext uri="{FF2B5EF4-FFF2-40B4-BE49-F238E27FC236}">
                      <a16:creationId xmlns:a16="http://schemas.microsoft.com/office/drawing/2014/main" id="{20154A84-03F4-BF4D-9193-53C4199E6C40}"/>
                    </a:ext>
                  </a:extLst>
                </p:cNvPr>
                <p:cNvSpPr/>
                <p:nvPr/>
              </p:nvSpPr>
              <p:spPr>
                <a:xfrm>
                  <a:off x="455714" y="2991668"/>
                  <a:ext cx="8427666" cy="560070"/>
                </a:xfrm>
                <a:prstGeom prst="notchedRightArrow">
                  <a:avLst/>
                </a:prstGeom>
                <a:solidFill>
                  <a:srgbClr val="00B050"/>
                </a:solidFill>
              </p:spPr>
              <p:style>
                <a:lnRef idx="1">
                  <a:schemeClr val="dk1"/>
                </a:lnRef>
                <a:fillRef idx="2">
                  <a:schemeClr val="dk1"/>
                </a:fillRef>
                <a:effectRef idx="1">
                  <a:schemeClr val="dk1"/>
                </a:effectRef>
                <a:fontRef idx="minor">
                  <a:schemeClr val="dk1"/>
                </a:fontRef>
              </p:style>
              <p:txBody>
                <a:bodyPr/>
                <a:lstStyle/>
                <a:p>
                  <a:endParaRPr lang="de-DE" sz="2400">
                    <a:latin typeface="Century Gothic" panose="020B0502020202020204" pitchFamily="34" charset="0"/>
                  </a:endParaRPr>
                </a:p>
              </p:txBody>
            </p:sp>
            <p:sp>
              <p:nvSpPr>
                <p:cNvPr id="14" name="Rechteck 13">
                  <a:extLst>
                    <a:ext uri="{FF2B5EF4-FFF2-40B4-BE49-F238E27FC236}">
                      <a16:creationId xmlns:a16="http://schemas.microsoft.com/office/drawing/2014/main" id="{AC5891A1-0E37-6B4A-B6ED-9A9F40E5E769}"/>
                    </a:ext>
                  </a:extLst>
                </p:cNvPr>
                <p:cNvSpPr/>
                <p:nvPr/>
              </p:nvSpPr>
              <p:spPr>
                <a:xfrm>
                  <a:off x="5145093" y="852481"/>
                  <a:ext cx="1091081" cy="436337"/>
                </a:xfrm>
                <a:prstGeom prst="rect">
                  <a:avLst/>
                </a:prstGeom>
                <a:solidFill>
                  <a:schemeClr val="bg1">
                    <a:lumMod val="50000"/>
                  </a:schemeClr>
                </a:solidFill>
              </p:spPr>
              <p:txBody>
                <a:bodyPr wrap="square">
                  <a:spAutoFit/>
                </a:bodyPr>
                <a:lstStyle/>
                <a:p>
                  <a:r>
                    <a:rPr lang="en-GB" sz="1231" spc="-49">
                      <a:solidFill>
                        <a:schemeClr val="bg1"/>
                      </a:solidFill>
                      <a:latin typeface="Century Gothic" panose="020B0502020202020204" pitchFamily="34" charset="0"/>
                    </a:rPr>
                    <a:t>Sustainable Construction</a:t>
                  </a:r>
                </a:p>
              </p:txBody>
            </p:sp>
            <p:sp>
              <p:nvSpPr>
                <p:cNvPr id="16" name="Rechteck 15">
                  <a:extLst>
                    <a:ext uri="{FF2B5EF4-FFF2-40B4-BE49-F238E27FC236}">
                      <a16:creationId xmlns:a16="http://schemas.microsoft.com/office/drawing/2014/main" id="{654188E1-EB1F-A34B-9BF3-E0EDAF19509B}"/>
                    </a:ext>
                  </a:extLst>
                </p:cNvPr>
                <p:cNvSpPr/>
                <p:nvPr/>
              </p:nvSpPr>
              <p:spPr>
                <a:xfrm>
                  <a:off x="2893268" y="859504"/>
                  <a:ext cx="1074576" cy="436337"/>
                </a:xfrm>
                <a:prstGeom prst="rect">
                  <a:avLst/>
                </a:prstGeom>
                <a:solidFill>
                  <a:schemeClr val="bg1">
                    <a:lumMod val="50000"/>
                  </a:schemeClr>
                </a:solidFill>
              </p:spPr>
              <p:txBody>
                <a:bodyPr wrap="square">
                  <a:spAutoFit/>
                </a:bodyPr>
                <a:lstStyle/>
                <a:p>
                  <a:r>
                    <a:rPr lang="en-GB" sz="1231" spc="-49">
                      <a:solidFill>
                        <a:schemeClr val="bg1"/>
                      </a:solidFill>
                      <a:latin typeface="Century Gothic" panose="020B0502020202020204" pitchFamily="34" charset="0"/>
                    </a:rPr>
                    <a:t>Sustainable</a:t>
                  </a:r>
                </a:p>
                <a:p>
                  <a:r>
                    <a:rPr lang="en-GB" sz="1231" spc="-49">
                      <a:solidFill>
                        <a:schemeClr val="bg1"/>
                      </a:solidFill>
                      <a:latin typeface="Century Gothic" panose="020B0502020202020204" pitchFamily="34" charset="0"/>
                    </a:rPr>
                    <a:t> Financing  </a:t>
                  </a:r>
                  <a:endParaRPr lang="de-UA" sz="1231" spc="-49">
                    <a:solidFill>
                      <a:schemeClr val="bg1"/>
                    </a:solidFill>
                    <a:latin typeface="Century Gothic" panose="020B0502020202020204" pitchFamily="34" charset="0"/>
                  </a:endParaRPr>
                </a:p>
              </p:txBody>
            </p:sp>
            <p:sp>
              <p:nvSpPr>
                <p:cNvPr id="18" name="Rechteck 17">
                  <a:extLst>
                    <a:ext uri="{FF2B5EF4-FFF2-40B4-BE49-F238E27FC236}">
                      <a16:creationId xmlns:a16="http://schemas.microsoft.com/office/drawing/2014/main" id="{09B51D11-FE37-8541-9DA9-5CC6EACC02B8}"/>
                    </a:ext>
                  </a:extLst>
                </p:cNvPr>
                <p:cNvSpPr/>
                <p:nvPr/>
              </p:nvSpPr>
              <p:spPr>
                <a:xfrm>
                  <a:off x="1705426" y="853072"/>
                  <a:ext cx="1076685" cy="436337"/>
                </a:xfrm>
                <a:prstGeom prst="rect">
                  <a:avLst/>
                </a:prstGeom>
                <a:solidFill>
                  <a:schemeClr val="bg1">
                    <a:lumMod val="50000"/>
                  </a:schemeClr>
                </a:solidFill>
                <a:ln>
                  <a:noFill/>
                </a:ln>
              </p:spPr>
              <p:txBody>
                <a:bodyPr wrap="square">
                  <a:spAutoFit/>
                </a:bodyPr>
                <a:lstStyle/>
                <a:p>
                  <a:r>
                    <a:rPr lang="en-GB" sz="1231" spc="-49">
                      <a:solidFill>
                        <a:schemeClr val="bg1"/>
                      </a:solidFill>
                      <a:latin typeface="Century Gothic" panose="020B0502020202020204" pitchFamily="34" charset="0"/>
                    </a:rPr>
                    <a:t>Sustainable </a:t>
                  </a:r>
                </a:p>
                <a:p>
                  <a:r>
                    <a:rPr lang="en-GB" sz="1231" spc="-49">
                      <a:solidFill>
                        <a:schemeClr val="bg1"/>
                      </a:solidFill>
                      <a:latin typeface="Century Gothic" panose="020B0502020202020204" pitchFamily="34" charset="0"/>
                    </a:rPr>
                    <a:t>Procurement </a:t>
                  </a:r>
                  <a:endParaRPr lang="de-UA" sz="1231" spc="-49">
                    <a:solidFill>
                      <a:schemeClr val="bg1"/>
                    </a:solidFill>
                    <a:latin typeface="Century Gothic" panose="020B0502020202020204" pitchFamily="34" charset="0"/>
                  </a:endParaRPr>
                </a:p>
              </p:txBody>
            </p:sp>
            <p:sp>
              <p:nvSpPr>
                <p:cNvPr id="19" name="Rechteck 18">
                  <a:extLst>
                    <a:ext uri="{FF2B5EF4-FFF2-40B4-BE49-F238E27FC236}">
                      <a16:creationId xmlns:a16="http://schemas.microsoft.com/office/drawing/2014/main" id="{221A8B05-B746-AC40-8D82-64EC4F5DE747}"/>
                    </a:ext>
                  </a:extLst>
                </p:cNvPr>
                <p:cNvSpPr/>
                <p:nvPr/>
              </p:nvSpPr>
              <p:spPr>
                <a:xfrm>
                  <a:off x="7360279" y="828744"/>
                  <a:ext cx="1274614" cy="436337"/>
                </a:xfrm>
                <a:prstGeom prst="rect">
                  <a:avLst/>
                </a:prstGeom>
                <a:solidFill>
                  <a:schemeClr val="bg1">
                    <a:lumMod val="50000"/>
                  </a:schemeClr>
                </a:solidFill>
              </p:spPr>
              <p:txBody>
                <a:bodyPr wrap="square">
                  <a:spAutoFit/>
                </a:bodyPr>
                <a:lstStyle/>
                <a:p>
                  <a:r>
                    <a:rPr lang="en-GB" sz="1231" spc="-49" dirty="0">
                      <a:solidFill>
                        <a:schemeClr val="bg1"/>
                      </a:solidFill>
                      <a:latin typeface="Century Gothic" panose="020B0502020202020204" pitchFamily="34" charset="0"/>
                    </a:rPr>
                    <a:t>Sustainable </a:t>
                  </a:r>
                </a:p>
                <a:p>
                  <a:r>
                    <a:rPr lang="en-GB" sz="1231" spc="-49" dirty="0">
                      <a:solidFill>
                        <a:schemeClr val="bg1"/>
                      </a:solidFill>
                      <a:latin typeface="Century Gothic" panose="020B0502020202020204" pitchFamily="34" charset="0"/>
                    </a:rPr>
                    <a:t>Decommissioning</a:t>
                  </a:r>
                  <a:endParaRPr lang="de-UA" sz="1231" spc="-49" dirty="0">
                    <a:solidFill>
                      <a:schemeClr val="bg1"/>
                    </a:solidFill>
                    <a:latin typeface="Century Gothic" panose="020B0502020202020204" pitchFamily="34" charset="0"/>
                  </a:endParaRPr>
                </a:p>
              </p:txBody>
            </p:sp>
            <p:sp>
              <p:nvSpPr>
                <p:cNvPr id="20" name="Rechteck 19">
                  <a:extLst>
                    <a:ext uri="{FF2B5EF4-FFF2-40B4-BE49-F238E27FC236}">
                      <a16:creationId xmlns:a16="http://schemas.microsoft.com/office/drawing/2014/main" id="{8C66BA59-BE30-7649-A4B2-C134A06E9E3A}"/>
                    </a:ext>
                  </a:extLst>
                </p:cNvPr>
                <p:cNvSpPr/>
                <p:nvPr/>
              </p:nvSpPr>
              <p:spPr>
                <a:xfrm>
                  <a:off x="6298007" y="845609"/>
                  <a:ext cx="1035542" cy="436337"/>
                </a:xfrm>
                <a:prstGeom prst="rect">
                  <a:avLst/>
                </a:prstGeom>
                <a:solidFill>
                  <a:schemeClr val="bg1">
                    <a:lumMod val="50000"/>
                  </a:schemeClr>
                </a:solidFill>
              </p:spPr>
              <p:txBody>
                <a:bodyPr wrap="square">
                  <a:spAutoFit/>
                </a:bodyPr>
                <a:lstStyle/>
                <a:p>
                  <a:r>
                    <a:rPr lang="en-GB" sz="1231" spc="-49" dirty="0">
                      <a:solidFill>
                        <a:schemeClr val="bg1"/>
                      </a:solidFill>
                      <a:latin typeface="Century Gothic" panose="020B0502020202020204" pitchFamily="34" charset="0"/>
                    </a:rPr>
                    <a:t>Sustainable </a:t>
                  </a:r>
                </a:p>
                <a:p>
                  <a:r>
                    <a:rPr lang="en-GB" sz="1231" spc="-49" dirty="0">
                      <a:solidFill>
                        <a:schemeClr val="bg1"/>
                      </a:solidFill>
                      <a:latin typeface="Century Gothic" panose="020B0502020202020204" pitchFamily="34" charset="0"/>
                    </a:rPr>
                    <a:t>O&amp;M</a:t>
                  </a:r>
                  <a:endParaRPr lang="de-UA" sz="1231" spc="-49" dirty="0">
                    <a:solidFill>
                      <a:schemeClr val="bg1"/>
                    </a:solidFill>
                    <a:latin typeface="Century Gothic" panose="020B0502020202020204" pitchFamily="34" charset="0"/>
                  </a:endParaRPr>
                </a:p>
              </p:txBody>
            </p:sp>
            <p:sp>
              <p:nvSpPr>
                <p:cNvPr id="23" name="Rechteck 22">
                  <a:extLst>
                    <a:ext uri="{FF2B5EF4-FFF2-40B4-BE49-F238E27FC236}">
                      <a16:creationId xmlns:a16="http://schemas.microsoft.com/office/drawing/2014/main" id="{E2333D24-CD91-2E43-B887-EBD64B9A19DE}"/>
                    </a:ext>
                  </a:extLst>
                </p:cNvPr>
                <p:cNvSpPr/>
                <p:nvPr/>
              </p:nvSpPr>
              <p:spPr>
                <a:xfrm>
                  <a:off x="520093" y="853073"/>
                  <a:ext cx="1073366" cy="436337"/>
                </a:xfrm>
                <a:prstGeom prst="rect">
                  <a:avLst/>
                </a:prstGeom>
                <a:solidFill>
                  <a:schemeClr val="bg1">
                    <a:lumMod val="50000"/>
                  </a:schemeClr>
                </a:solidFill>
                <a:ln>
                  <a:solidFill>
                    <a:schemeClr val="bg1">
                      <a:lumMod val="50000"/>
                    </a:schemeClr>
                  </a:solidFill>
                </a:ln>
              </p:spPr>
              <p:txBody>
                <a:bodyPr wrap="square">
                  <a:spAutoFit/>
                </a:bodyPr>
                <a:lstStyle/>
                <a:p>
                  <a:r>
                    <a:rPr lang="en-GB" sz="1231" spc="-49">
                      <a:solidFill>
                        <a:schemeClr val="bg1"/>
                      </a:solidFill>
                      <a:latin typeface="Century Gothic" panose="020B0502020202020204" pitchFamily="34" charset="0"/>
                    </a:rPr>
                    <a:t>Sustainable </a:t>
                  </a:r>
                </a:p>
                <a:p>
                  <a:r>
                    <a:rPr lang="en-GB" sz="1231" spc="-49">
                      <a:solidFill>
                        <a:schemeClr val="bg1"/>
                      </a:solidFill>
                      <a:latin typeface="Century Gothic" panose="020B0502020202020204" pitchFamily="34" charset="0"/>
                    </a:rPr>
                    <a:t>Planning </a:t>
                  </a:r>
                  <a:endParaRPr lang="de-UA" sz="1231" spc="-49">
                    <a:solidFill>
                      <a:schemeClr val="bg1"/>
                    </a:solidFill>
                    <a:latin typeface="Century Gothic" panose="020B0502020202020204" pitchFamily="34" charset="0"/>
                  </a:endParaRPr>
                </a:p>
              </p:txBody>
            </p:sp>
            <p:sp>
              <p:nvSpPr>
                <p:cNvPr id="24" name="Rechteck 23">
                  <a:extLst>
                    <a:ext uri="{FF2B5EF4-FFF2-40B4-BE49-F238E27FC236}">
                      <a16:creationId xmlns:a16="http://schemas.microsoft.com/office/drawing/2014/main" id="{6584A3C9-7EB1-E041-9506-77FAB9F16842}"/>
                    </a:ext>
                  </a:extLst>
                </p:cNvPr>
                <p:cNvSpPr/>
                <p:nvPr/>
              </p:nvSpPr>
              <p:spPr>
                <a:xfrm>
                  <a:off x="4064674" y="853072"/>
                  <a:ext cx="1018585" cy="436337"/>
                </a:xfrm>
                <a:prstGeom prst="rect">
                  <a:avLst/>
                </a:prstGeom>
                <a:solidFill>
                  <a:schemeClr val="bg1">
                    <a:lumMod val="50000"/>
                  </a:schemeClr>
                </a:solidFill>
              </p:spPr>
              <p:txBody>
                <a:bodyPr wrap="square">
                  <a:spAutoFit/>
                </a:bodyPr>
                <a:lstStyle/>
                <a:p>
                  <a:r>
                    <a:rPr lang="en-GB" sz="1231" spc="-49">
                      <a:solidFill>
                        <a:schemeClr val="bg1"/>
                      </a:solidFill>
                      <a:latin typeface="Century Gothic" panose="020B0502020202020204" pitchFamily="34" charset="0"/>
                    </a:rPr>
                    <a:t>Sustainable </a:t>
                  </a:r>
                </a:p>
                <a:p>
                  <a:r>
                    <a:rPr lang="en-GB" sz="1231" spc="-49">
                      <a:solidFill>
                        <a:schemeClr val="bg1"/>
                      </a:solidFill>
                      <a:latin typeface="Century Gothic" panose="020B0502020202020204" pitchFamily="34" charset="0"/>
                    </a:rPr>
                    <a:t>Design </a:t>
                  </a:r>
                  <a:endParaRPr lang="de-UA" sz="1231" spc="-49">
                    <a:solidFill>
                      <a:schemeClr val="bg1"/>
                    </a:solidFill>
                    <a:latin typeface="Century Gothic" panose="020B0502020202020204" pitchFamily="34" charset="0"/>
                  </a:endParaRPr>
                </a:p>
              </p:txBody>
            </p:sp>
          </p:grpSp>
          <p:sp>
            <p:nvSpPr>
              <p:cNvPr id="43" name="Rechteck 42">
                <a:extLst>
                  <a:ext uri="{FF2B5EF4-FFF2-40B4-BE49-F238E27FC236}">
                    <a16:creationId xmlns:a16="http://schemas.microsoft.com/office/drawing/2014/main" id="{873129AE-CC8F-7C49-8E82-73DA16ED0337}"/>
                  </a:ext>
                </a:extLst>
              </p:cNvPr>
              <p:cNvSpPr/>
              <p:nvPr/>
            </p:nvSpPr>
            <p:spPr>
              <a:xfrm>
                <a:off x="16589605" y="1167131"/>
                <a:ext cx="2517724" cy="897165"/>
              </a:xfrm>
              <a:prstGeom prst="rect">
                <a:avLst/>
              </a:prstGeom>
              <a:solidFill>
                <a:schemeClr val="bg1">
                  <a:lumMod val="50000"/>
                </a:schemeClr>
              </a:solidFill>
              <a:ln>
                <a:noFill/>
              </a:ln>
            </p:spPr>
            <p:txBody>
              <a:bodyPr wrap="square">
                <a:spAutoFit/>
              </a:bodyPr>
              <a:lstStyle/>
              <a:p>
                <a:r>
                  <a:rPr lang="de-UA" sz="1333">
                    <a:solidFill>
                      <a:schemeClr val="accent5">
                        <a:lumMod val="50000"/>
                      </a:schemeClr>
                    </a:solidFill>
                    <a:latin typeface="Century Gothic" panose="020B0502020202020204" pitchFamily="34" charset="0"/>
                  </a:rPr>
                  <a:t>  </a:t>
                </a:r>
                <a:r>
                  <a:rPr lang="de-UA" sz="1200" spc="-49">
                    <a:solidFill>
                      <a:schemeClr val="bg1"/>
                    </a:solidFill>
                    <a:latin typeface="Century Gothic" panose="020B0502020202020204" pitchFamily="34" charset="0"/>
                  </a:rPr>
                  <a:t>Impact</a:t>
                </a:r>
              </a:p>
              <a:p>
                <a:r>
                  <a:rPr lang="de-UA" sz="1200" spc="-49">
                    <a:solidFill>
                      <a:schemeClr val="bg1"/>
                    </a:solidFill>
                    <a:latin typeface="Century Gothic" panose="020B0502020202020204" pitchFamily="34" charset="0"/>
                  </a:rPr>
                  <a:t> Assessment</a:t>
                </a:r>
              </a:p>
            </p:txBody>
          </p:sp>
          <p:sp>
            <p:nvSpPr>
              <p:cNvPr id="90" name="Eckige Klammer links/rechts 89">
                <a:extLst>
                  <a:ext uri="{FF2B5EF4-FFF2-40B4-BE49-F238E27FC236}">
                    <a16:creationId xmlns:a16="http://schemas.microsoft.com/office/drawing/2014/main" id="{54CF659F-9E84-0844-9F6D-036A8ABBCF49}"/>
                  </a:ext>
                </a:extLst>
              </p:cNvPr>
              <p:cNvSpPr/>
              <p:nvPr/>
            </p:nvSpPr>
            <p:spPr>
              <a:xfrm>
                <a:off x="268180" y="2134051"/>
                <a:ext cx="2373318" cy="7167800"/>
              </a:xfrm>
              <a:prstGeom prst="bracketPair">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UA" sz="2400">
                  <a:latin typeface="Century Gothic" panose="020B0502020202020204" pitchFamily="34" charset="0"/>
                </a:endParaRPr>
              </a:p>
            </p:txBody>
          </p:sp>
          <p:grpSp>
            <p:nvGrpSpPr>
              <p:cNvPr id="5" name="Gruppieren 4">
                <a:extLst>
                  <a:ext uri="{FF2B5EF4-FFF2-40B4-BE49-F238E27FC236}">
                    <a16:creationId xmlns:a16="http://schemas.microsoft.com/office/drawing/2014/main" id="{34DBB154-76DC-6B4C-8B28-CD69859B4CA5}"/>
                  </a:ext>
                </a:extLst>
              </p:cNvPr>
              <p:cNvGrpSpPr/>
              <p:nvPr/>
            </p:nvGrpSpPr>
            <p:grpSpPr>
              <a:xfrm>
                <a:off x="323700" y="2054658"/>
                <a:ext cx="16524442" cy="8191123"/>
                <a:chOff x="468032" y="2026215"/>
                <a:chExt cx="17189551" cy="8256726"/>
              </a:xfrm>
            </p:grpSpPr>
            <p:sp>
              <p:nvSpPr>
                <p:cNvPr id="44" name="Rechteck 43">
                  <a:extLst>
                    <a:ext uri="{FF2B5EF4-FFF2-40B4-BE49-F238E27FC236}">
                      <a16:creationId xmlns:a16="http://schemas.microsoft.com/office/drawing/2014/main" id="{3A9F71B3-FD1B-D64F-A3B0-AB34501AD11F}"/>
                    </a:ext>
                  </a:extLst>
                </p:cNvPr>
                <p:cNvSpPr/>
                <p:nvPr/>
              </p:nvSpPr>
              <p:spPr>
                <a:xfrm>
                  <a:off x="7526103" y="9369690"/>
                  <a:ext cx="10131480" cy="913251"/>
                </a:xfrm>
                <a:prstGeom prst="rect">
                  <a:avLst/>
                </a:prstGeom>
                <a:solidFill>
                  <a:srgbClr val="00B050"/>
                </a:solidFill>
                <a:ln>
                  <a:noFill/>
                </a:ln>
              </p:spPr>
              <p:txBody>
                <a:bodyPr wrap="square">
                  <a:spAutoFit/>
                </a:bodyPr>
                <a:lstStyle/>
                <a:p>
                  <a:pPr algn="ctr"/>
                  <a:r>
                    <a:rPr lang="en-GB" sz="1333" dirty="0">
                      <a:solidFill>
                        <a:srgbClr val="002060"/>
                      </a:solidFill>
                      <a:latin typeface="Century Gothic" panose="020B0502020202020204" pitchFamily="34" charset="0"/>
                    </a:rPr>
                    <a:t> </a:t>
                  </a:r>
                  <a:r>
                    <a:rPr lang="en-GB" sz="1231" spc="-49" dirty="0">
                      <a:solidFill>
                        <a:schemeClr val="bg1"/>
                      </a:solidFill>
                      <a:latin typeface="Century Gothic" panose="020B0502020202020204" pitchFamily="34" charset="0"/>
                    </a:rPr>
                    <a:t>SUPPLY CHAIN</a:t>
                  </a:r>
                </a:p>
                <a:p>
                  <a:pPr algn="ctr"/>
                  <a:r>
                    <a:rPr lang="en-GB" sz="1231" spc="-49" dirty="0">
                      <a:solidFill>
                        <a:schemeClr val="bg1"/>
                      </a:solidFill>
                      <a:latin typeface="Century Gothic" panose="020B0502020202020204" pitchFamily="34" charset="0"/>
                    </a:rPr>
                    <a:t> Sub-contractors </a:t>
                  </a:r>
                  <a:endParaRPr lang="de-UA" sz="1231" spc="-49" dirty="0">
                    <a:solidFill>
                      <a:schemeClr val="bg1"/>
                    </a:solidFill>
                    <a:latin typeface="Century Gothic" panose="020B0502020202020204" pitchFamily="34" charset="0"/>
                  </a:endParaRPr>
                </a:p>
              </p:txBody>
            </p:sp>
            <p:sp>
              <p:nvSpPr>
                <p:cNvPr id="48" name="Rechteck 47">
                  <a:extLst>
                    <a:ext uri="{FF2B5EF4-FFF2-40B4-BE49-F238E27FC236}">
                      <a16:creationId xmlns:a16="http://schemas.microsoft.com/office/drawing/2014/main" id="{FB03A9BC-7359-5A4F-ADB0-71D856883106}"/>
                    </a:ext>
                  </a:extLst>
                </p:cNvPr>
                <p:cNvSpPr/>
                <p:nvPr/>
              </p:nvSpPr>
              <p:spPr>
                <a:xfrm>
                  <a:off x="468032" y="3874716"/>
                  <a:ext cx="2980572" cy="1979128"/>
                </a:xfrm>
                <a:prstGeom prst="rect">
                  <a:avLst/>
                </a:prstGeom>
              </p:spPr>
              <p:txBody>
                <a:bodyPr wrap="square">
                  <a:spAutoFit/>
                </a:bodyPr>
                <a:lstStyle/>
                <a:p>
                  <a:r>
                    <a:rPr lang="en-GB" sz="1231" spc="-49" dirty="0">
                      <a:solidFill>
                        <a:srgbClr val="000000"/>
                      </a:solidFill>
                      <a:latin typeface="Century Gothic" panose="020B0502020202020204" pitchFamily="34" charset="0"/>
                    </a:rPr>
                    <a:t>Public Partner: </a:t>
                  </a:r>
                </a:p>
                <a:p>
                  <a:r>
                    <a:rPr lang="en-GB" sz="1231" spc="-49" dirty="0">
                      <a:solidFill>
                        <a:srgbClr val="000000"/>
                      </a:solidFill>
                      <a:latin typeface="Century Gothic" panose="020B0502020202020204" pitchFamily="34" charset="0"/>
                    </a:rPr>
                    <a:t>National &amp; </a:t>
                  </a:r>
                </a:p>
                <a:p>
                  <a:r>
                    <a:rPr lang="en-GB" sz="1231" spc="-49" dirty="0">
                      <a:solidFill>
                        <a:srgbClr val="000000"/>
                      </a:solidFill>
                      <a:latin typeface="Century Gothic" panose="020B0502020202020204" pitchFamily="34" charset="0"/>
                    </a:rPr>
                    <a:t>local </a:t>
                  </a:r>
                </a:p>
                <a:p>
                  <a:r>
                    <a:rPr lang="en-GB" sz="1231" spc="-49" dirty="0">
                      <a:solidFill>
                        <a:srgbClr val="000000"/>
                      </a:solidFill>
                      <a:latin typeface="Century Gothic" panose="020B0502020202020204" pitchFamily="34" charset="0"/>
                    </a:rPr>
                    <a:t>governments</a:t>
                  </a:r>
                </a:p>
                <a:p>
                  <a:endParaRPr lang="en-GB" sz="1333" dirty="0">
                    <a:solidFill>
                      <a:schemeClr val="accent5">
                        <a:lumMod val="50000"/>
                      </a:schemeClr>
                    </a:solidFill>
                    <a:latin typeface="Century Gothic" panose="020B0502020202020204" pitchFamily="34" charset="0"/>
                  </a:endParaRPr>
                </a:p>
              </p:txBody>
            </p:sp>
            <p:sp>
              <p:nvSpPr>
                <p:cNvPr id="49" name="Rechteck 48">
                  <a:extLst>
                    <a:ext uri="{FF2B5EF4-FFF2-40B4-BE49-F238E27FC236}">
                      <a16:creationId xmlns:a16="http://schemas.microsoft.com/office/drawing/2014/main" id="{5A86E52C-8EC3-3948-A18E-095FF8FF11D6}"/>
                    </a:ext>
                  </a:extLst>
                </p:cNvPr>
                <p:cNvSpPr/>
                <p:nvPr/>
              </p:nvSpPr>
              <p:spPr>
                <a:xfrm>
                  <a:off x="2895899" y="3945003"/>
                  <a:ext cx="2698771" cy="1979128"/>
                </a:xfrm>
                <a:prstGeom prst="rect">
                  <a:avLst/>
                </a:prstGeom>
              </p:spPr>
              <p:txBody>
                <a:bodyPr wrap="square">
                  <a:spAutoFit/>
                </a:bodyPr>
                <a:lstStyle/>
                <a:p>
                  <a:r>
                    <a:rPr lang="en-GB" sz="1231" spc="-49" dirty="0">
                      <a:solidFill>
                        <a:srgbClr val="000000"/>
                      </a:solidFill>
                      <a:latin typeface="Century Gothic" panose="020B0502020202020204" pitchFamily="34" charset="0"/>
                    </a:rPr>
                    <a:t>Public Partner: National</a:t>
                  </a:r>
                </a:p>
                <a:p>
                  <a:r>
                    <a:rPr lang="en-GB" sz="1231" spc="-49" dirty="0">
                      <a:solidFill>
                        <a:srgbClr val="000000"/>
                      </a:solidFill>
                      <a:latin typeface="Century Gothic" panose="020B0502020202020204" pitchFamily="34" charset="0"/>
                    </a:rPr>
                    <a:t>&amp; local governments</a:t>
                  </a:r>
                </a:p>
                <a:p>
                  <a:endParaRPr lang="en-GB" sz="1333" dirty="0">
                    <a:solidFill>
                      <a:schemeClr val="accent5">
                        <a:lumMod val="50000"/>
                      </a:schemeClr>
                    </a:solidFill>
                    <a:latin typeface="Century Gothic" panose="020B0502020202020204" pitchFamily="34" charset="0"/>
                  </a:endParaRPr>
                </a:p>
              </p:txBody>
            </p:sp>
            <p:sp>
              <p:nvSpPr>
                <p:cNvPr id="55" name="Rechteck 54">
                  <a:extLst>
                    <a:ext uri="{FF2B5EF4-FFF2-40B4-BE49-F238E27FC236}">
                      <a16:creationId xmlns:a16="http://schemas.microsoft.com/office/drawing/2014/main" id="{BAB9B30C-E17F-9840-A750-85751A618CF9}"/>
                    </a:ext>
                  </a:extLst>
                </p:cNvPr>
                <p:cNvSpPr/>
                <p:nvPr/>
              </p:nvSpPr>
              <p:spPr>
                <a:xfrm>
                  <a:off x="5362603" y="3959574"/>
                  <a:ext cx="2163500" cy="1239074"/>
                </a:xfrm>
                <a:prstGeom prst="rect">
                  <a:avLst/>
                </a:prstGeom>
              </p:spPr>
              <p:txBody>
                <a:bodyPr wrap="square">
                  <a:spAutoFit/>
                </a:bodyPr>
                <a:lstStyle/>
                <a:p>
                  <a:r>
                    <a:rPr lang="en-GB" sz="1231" spc="-49" dirty="0">
                      <a:solidFill>
                        <a:srgbClr val="000000"/>
                      </a:solidFill>
                      <a:latin typeface="Century Gothic" panose="020B0502020202020204" pitchFamily="34" charset="0"/>
                    </a:rPr>
                    <a:t>Sustainable Investors,</a:t>
                  </a:r>
                </a:p>
                <a:p>
                  <a:r>
                    <a:rPr lang="en-GB" sz="1231" spc="-49" dirty="0">
                      <a:solidFill>
                        <a:srgbClr val="000000"/>
                      </a:solidFill>
                      <a:latin typeface="Century Gothic" panose="020B0502020202020204" pitchFamily="34" charset="0"/>
                    </a:rPr>
                    <a:t>banks</a:t>
                  </a:r>
                </a:p>
              </p:txBody>
            </p:sp>
            <p:sp>
              <p:nvSpPr>
                <p:cNvPr id="58" name="Rechteck 57">
                  <a:extLst>
                    <a:ext uri="{FF2B5EF4-FFF2-40B4-BE49-F238E27FC236}">
                      <a16:creationId xmlns:a16="http://schemas.microsoft.com/office/drawing/2014/main" id="{8E08402C-BB9F-4C43-809E-4F66E0831B27}"/>
                    </a:ext>
                  </a:extLst>
                </p:cNvPr>
                <p:cNvSpPr/>
                <p:nvPr/>
              </p:nvSpPr>
              <p:spPr>
                <a:xfrm>
                  <a:off x="7735919" y="3921222"/>
                  <a:ext cx="2215943" cy="883782"/>
                </a:xfrm>
                <a:prstGeom prst="rect">
                  <a:avLst/>
                </a:prstGeom>
              </p:spPr>
              <p:txBody>
                <a:bodyPr wrap="square">
                  <a:spAutoFit/>
                </a:bodyPr>
                <a:lstStyle/>
                <a:p>
                  <a:r>
                    <a:rPr lang="de-UA" sz="1231" spc="-49">
                      <a:solidFill>
                        <a:srgbClr val="000000"/>
                      </a:solidFill>
                      <a:latin typeface="Century Gothic" panose="020B0502020202020204" pitchFamily="34" charset="0"/>
                    </a:rPr>
                    <a:t>Design Bureaus and Architects</a:t>
                  </a:r>
                </a:p>
              </p:txBody>
            </p:sp>
            <p:sp>
              <p:nvSpPr>
                <p:cNvPr id="59" name="Rechteck 58">
                  <a:extLst>
                    <a:ext uri="{FF2B5EF4-FFF2-40B4-BE49-F238E27FC236}">
                      <a16:creationId xmlns:a16="http://schemas.microsoft.com/office/drawing/2014/main" id="{3716BFD9-AEB0-3345-8A10-43C7809A6A3C}"/>
                    </a:ext>
                  </a:extLst>
                </p:cNvPr>
                <p:cNvSpPr/>
                <p:nvPr/>
              </p:nvSpPr>
              <p:spPr>
                <a:xfrm>
                  <a:off x="12271127" y="3814141"/>
                  <a:ext cx="2133137" cy="1239074"/>
                </a:xfrm>
                <a:prstGeom prst="rect">
                  <a:avLst/>
                </a:prstGeom>
              </p:spPr>
              <p:txBody>
                <a:bodyPr wrap="square">
                  <a:spAutoFit/>
                </a:bodyPr>
                <a:lstStyle/>
                <a:p>
                  <a:r>
                    <a:rPr lang="en-GB" sz="1231" spc="-49" dirty="0">
                      <a:solidFill>
                        <a:srgbClr val="000000"/>
                      </a:solidFill>
                      <a:latin typeface="Century Gothic" panose="020B0502020202020204" pitchFamily="34" charset="0"/>
                    </a:rPr>
                    <a:t>Facility Management</a:t>
                  </a:r>
                </a:p>
                <a:p>
                  <a:r>
                    <a:rPr lang="en-GB" sz="1231" spc="-49" dirty="0">
                      <a:solidFill>
                        <a:srgbClr val="000000"/>
                      </a:solidFill>
                      <a:latin typeface="Century Gothic" panose="020B0502020202020204" pitchFamily="34" charset="0"/>
                    </a:rPr>
                    <a:t>Companies, </a:t>
                  </a:r>
                </a:p>
              </p:txBody>
            </p:sp>
            <p:sp>
              <p:nvSpPr>
                <p:cNvPr id="15" name="Rechteck 14">
                  <a:extLst>
                    <a:ext uri="{FF2B5EF4-FFF2-40B4-BE49-F238E27FC236}">
                      <a16:creationId xmlns:a16="http://schemas.microsoft.com/office/drawing/2014/main" id="{20E024B5-A147-0440-9371-8875323C54CF}"/>
                    </a:ext>
                  </a:extLst>
                </p:cNvPr>
                <p:cNvSpPr/>
                <p:nvPr/>
              </p:nvSpPr>
              <p:spPr>
                <a:xfrm>
                  <a:off x="14575733" y="3815559"/>
                  <a:ext cx="2277340" cy="883782"/>
                </a:xfrm>
                <a:prstGeom prst="rect">
                  <a:avLst/>
                </a:prstGeom>
              </p:spPr>
              <p:txBody>
                <a:bodyPr wrap="square">
                  <a:spAutoFit/>
                </a:bodyPr>
                <a:lstStyle/>
                <a:p>
                  <a:r>
                    <a:rPr lang="en-GB" sz="1231" spc="-49">
                      <a:solidFill>
                        <a:srgbClr val="000000"/>
                      </a:solidFill>
                      <a:latin typeface="Century Gothic" panose="020B0502020202020204" pitchFamily="34" charset="0"/>
                    </a:rPr>
                    <a:t>Construction</a:t>
                  </a:r>
                </a:p>
                <a:p>
                  <a:r>
                    <a:rPr lang="en-GB" sz="1231" spc="-49">
                      <a:solidFill>
                        <a:srgbClr val="000000"/>
                      </a:solidFill>
                      <a:latin typeface="Century Gothic" panose="020B0502020202020204" pitchFamily="34" charset="0"/>
                    </a:rPr>
                    <a:t>companies</a:t>
                  </a:r>
                  <a:endParaRPr lang="de-UA" sz="1231" spc="-49">
                    <a:solidFill>
                      <a:srgbClr val="000000"/>
                    </a:solidFill>
                    <a:latin typeface="Century Gothic" panose="020B0502020202020204" pitchFamily="34" charset="0"/>
                  </a:endParaRPr>
                </a:p>
              </p:txBody>
            </p:sp>
            <p:sp>
              <p:nvSpPr>
                <p:cNvPr id="91" name="Eckige Klammer links/rechts 90">
                  <a:extLst>
                    <a:ext uri="{FF2B5EF4-FFF2-40B4-BE49-F238E27FC236}">
                      <a16:creationId xmlns:a16="http://schemas.microsoft.com/office/drawing/2014/main" id="{57DD853A-AE2D-1B45-A877-6B53EAE23CEF}"/>
                    </a:ext>
                  </a:extLst>
                </p:cNvPr>
                <p:cNvSpPr/>
                <p:nvPr/>
              </p:nvSpPr>
              <p:spPr>
                <a:xfrm>
                  <a:off x="9905820" y="2057768"/>
                  <a:ext cx="2128342" cy="716780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UA" sz="2400">
                    <a:latin typeface="Century Gothic" panose="020B0502020202020204" pitchFamily="34" charset="0"/>
                  </a:endParaRPr>
                </a:p>
              </p:txBody>
            </p:sp>
            <p:sp>
              <p:nvSpPr>
                <p:cNvPr id="92" name="Eckige Klammer links/rechts 91">
                  <a:extLst>
                    <a:ext uri="{FF2B5EF4-FFF2-40B4-BE49-F238E27FC236}">
                      <a16:creationId xmlns:a16="http://schemas.microsoft.com/office/drawing/2014/main" id="{45F4C376-BDE7-3545-80FF-D5C72CFC6CE6}"/>
                    </a:ext>
                  </a:extLst>
                </p:cNvPr>
                <p:cNvSpPr/>
                <p:nvPr/>
              </p:nvSpPr>
              <p:spPr>
                <a:xfrm>
                  <a:off x="5176385" y="2069017"/>
                  <a:ext cx="2373318" cy="716780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UA" sz="2400">
                    <a:latin typeface="Century Gothic" panose="020B0502020202020204" pitchFamily="34" charset="0"/>
                  </a:endParaRPr>
                </a:p>
              </p:txBody>
            </p:sp>
            <p:sp>
              <p:nvSpPr>
                <p:cNvPr id="93" name="Eckige Klammer links/rechts 92">
                  <a:extLst>
                    <a:ext uri="{FF2B5EF4-FFF2-40B4-BE49-F238E27FC236}">
                      <a16:creationId xmlns:a16="http://schemas.microsoft.com/office/drawing/2014/main" id="{44A5DD81-9B76-434F-94D0-6C8EE152A881}"/>
                    </a:ext>
                  </a:extLst>
                </p:cNvPr>
                <p:cNvSpPr/>
                <p:nvPr/>
              </p:nvSpPr>
              <p:spPr>
                <a:xfrm>
                  <a:off x="14526000" y="2026215"/>
                  <a:ext cx="2063444" cy="716780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UA" sz="2400">
                    <a:latin typeface="Century Gothic" panose="020B0502020202020204" pitchFamily="34" charset="0"/>
                  </a:endParaRPr>
                </a:p>
              </p:txBody>
            </p:sp>
            <p:sp>
              <p:nvSpPr>
                <p:cNvPr id="119" name="Rechteck 118">
                  <a:extLst>
                    <a:ext uri="{FF2B5EF4-FFF2-40B4-BE49-F238E27FC236}">
                      <a16:creationId xmlns:a16="http://schemas.microsoft.com/office/drawing/2014/main" id="{45BD9EBD-7C25-F441-B782-89280F510BC1}"/>
                    </a:ext>
                  </a:extLst>
                </p:cNvPr>
                <p:cNvSpPr/>
                <p:nvPr/>
              </p:nvSpPr>
              <p:spPr>
                <a:xfrm>
                  <a:off x="10057644" y="3921222"/>
                  <a:ext cx="2266393" cy="883782"/>
                </a:xfrm>
                <a:prstGeom prst="rect">
                  <a:avLst/>
                </a:prstGeom>
              </p:spPr>
              <p:txBody>
                <a:bodyPr wrap="square">
                  <a:spAutoFit/>
                </a:bodyPr>
                <a:lstStyle/>
                <a:p>
                  <a:r>
                    <a:rPr lang="en-GB" sz="1231" spc="-49">
                      <a:solidFill>
                        <a:srgbClr val="000000"/>
                      </a:solidFill>
                      <a:latin typeface="Century Gothic" panose="020B0502020202020204" pitchFamily="34" charset="0"/>
                    </a:rPr>
                    <a:t>Construction</a:t>
                  </a:r>
                </a:p>
                <a:p>
                  <a:r>
                    <a:rPr lang="en-GB" sz="1231" spc="-49">
                      <a:solidFill>
                        <a:srgbClr val="000000"/>
                      </a:solidFill>
                      <a:latin typeface="Century Gothic" panose="020B0502020202020204" pitchFamily="34" charset="0"/>
                    </a:rPr>
                    <a:t>companies</a:t>
                  </a:r>
                  <a:endParaRPr lang="de-UA" sz="1231" spc="-49">
                    <a:solidFill>
                      <a:srgbClr val="000000"/>
                    </a:solidFill>
                    <a:latin typeface="Century Gothic" panose="020B0502020202020204" pitchFamily="34" charset="0"/>
                  </a:endParaRPr>
                </a:p>
              </p:txBody>
            </p:sp>
            <p:pic>
              <p:nvPicPr>
                <p:cNvPr id="129" name="Grafik 128" descr="Präsentation mit Balkendiagramm">
                  <a:extLst>
                    <a:ext uri="{FF2B5EF4-FFF2-40B4-BE49-F238E27FC236}">
                      <a16:creationId xmlns:a16="http://schemas.microsoft.com/office/drawing/2014/main" id="{CEE455B3-A62D-AA41-B3D4-4635389D937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246752" y="5691446"/>
                  <a:ext cx="763607" cy="763607"/>
                </a:xfrm>
                <a:prstGeom prst="rect">
                  <a:avLst/>
                </a:prstGeom>
              </p:spPr>
            </p:pic>
            <p:pic>
              <p:nvPicPr>
                <p:cNvPr id="131" name="Grafik 130" descr="Euro">
                  <a:extLst>
                    <a:ext uri="{FF2B5EF4-FFF2-40B4-BE49-F238E27FC236}">
                      <a16:creationId xmlns:a16="http://schemas.microsoft.com/office/drawing/2014/main" id="{29027CA7-9176-494D-BFFB-B118E78910B2}"/>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3518263" y="5754980"/>
                  <a:ext cx="824405" cy="763607"/>
                </a:xfrm>
                <a:prstGeom prst="rect">
                  <a:avLst/>
                </a:prstGeom>
              </p:spPr>
            </p:pic>
            <p:pic>
              <p:nvPicPr>
                <p:cNvPr id="133" name="Grafik 132" descr="Hospital">
                  <a:extLst>
                    <a:ext uri="{FF2B5EF4-FFF2-40B4-BE49-F238E27FC236}">
                      <a16:creationId xmlns:a16="http://schemas.microsoft.com/office/drawing/2014/main" id="{90454A92-5BB6-CE4D-A913-CF8C5C3361F9}"/>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5745868" y="5536904"/>
                  <a:ext cx="1176580" cy="943909"/>
                </a:xfrm>
                <a:prstGeom prst="rect">
                  <a:avLst/>
                </a:prstGeom>
              </p:spPr>
            </p:pic>
            <p:pic>
              <p:nvPicPr>
                <p:cNvPr id="135" name="Grafik 134" descr="Schlägel und Eisen">
                  <a:extLst>
                    <a:ext uri="{FF2B5EF4-FFF2-40B4-BE49-F238E27FC236}">
                      <a16:creationId xmlns:a16="http://schemas.microsoft.com/office/drawing/2014/main" id="{232F225B-80DA-404A-A512-16F05DB08056}"/>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10653666" y="5754980"/>
                  <a:ext cx="816459" cy="631041"/>
                </a:xfrm>
                <a:prstGeom prst="rect">
                  <a:avLst/>
                </a:prstGeom>
              </p:spPr>
            </p:pic>
            <p:pic>
              <p:nvPicPr>
                <p:cNvPr id="137" name="Grafik 136" descr="Blatt">
                  <a:extLst>
                    <a:ext uri="{FF2B5EF4-FFF2-40B4-BE49-F238E27FC236}">
                      <a16:creationId xmlns:a16="http://schemas.microsoft.com/office/drawing/2014/main" id="{B8F022A9-E500-994C-B75E-2F613A736CD2}"/>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xmlns="" r:embed="rId12"/>
                    </a:ext>
                  </a:extLst>
                </a:blip>
                <a:stretch>
                  <a:fillRect/>
                </a:stretch>
              </p:blipFill>
              <p:spPr>
                <a:xfrm>
                  <a:off x="8311610" y="5583995"/>
                  <a:ext cx="892788" cy="892788"/>
                </a:xfrm>
                <a:prstGeom prst="rect">
                  <a:avLst/>
                </a:prstGeom>
              </p:spPr>
            </p:pic>
            <p:pic>
              <p:nvPicPr>
                <p:cNvPr id="141" name="Grafik 140" descr="Goldbarren">
                  <a:extLst>
                    <a:ext uri="{FF2B5EF4-FFF2-40B4-BE49-F238E27FC236}">
                      <a16:creationId xmlns:a16="http://schemas.microsoft.com/office/drawing/2014/main" id="{FF8D0D63-F7DA-C74C-970E-4D45A283ECA1}"/>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xmlns="" r:embed="rId14"/>
                    </a:ext>
                  </a:extLst>
                </a:blip>
                <a:stretch>
                  <a:fillRect/>
                </a:stretch>
              </p:blipFill>
              <p:spPr>
                <a:xfrm>
                  <a:off x="15096204" y="5563496"/>
                  <a:ext cx="938894" cy="938894"/>
                </a:xfrm>
                <a:prstGeom prst="rect">
                  <a:avLst/>
                </a:prstGeom>
              </p:spPr>
            </p:pic>
          </p:grpSp>
        </p:grpSp>
        <p:sp>
          <p:nvSpPr>
            <p:cNvPr id="76" name="Eckige Klammer links/rechts 75">
              <a:extLst>
                <a:ext uri="{FF2B5EF4-FFF2-40B4-BE49-F238E27FC236}">
                  <a16:creationId xmlns:a16="http://schemas.microsoft.com/office/drawing/2014/main" id="{62C7F525-FFC2-DE4F-A3BE-926C8A006DCE}"/>
                </a:ext>
              </a:extLst>
            </p:cNvPr>
            <p:cNvSpPr/>
            <p:nvPr/>
          </p:nvSpPr>
          <p:spPr>
            <a:xfrm>
              <a:off x="10419375" y="2348551"/>
              <a:ext cx="1181315" cy="3821242"/>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UA" sz="2400">
                <a:latin typeface="Century Gothic" panose="020B0502020202020204" pitchFamily="34" charset="0"/>
              </a:endParaRPr>
            </a:p>
          </p:txBody>
        </p:sp>
        <p:sp>
          <p:nvSpPr>
            <p:cNvPr id="17" name="Rechteck 16">
              <a:extLst>
                <a:ext uri="{FF2B5EF4-FFF2-40B4-BE49-F238E27FC236}">
                  <a16:creationId xmlns:a16="http://schemas.microsoft.com/office/drawing/2014/main" id="{0578EDA6-DB12-B646-9DC5-5A68A0435DB0}"/>
                </a:ext>
              </a:extLst>
            </p:cNvPr>
            <p:cNvSpPr/>
            <p:nvPr/>
          </p:nvSpPr>
          <p:spPr>
            <a:xfrm>
              <a:off x="10389676" y="3239112"/>
              <a:ext cx="1279282" cy="830997"/>
            </a:xfrm>
            <a:prstGeom prst="rect">
              <a:avLst/>
            </a:prstGeom>
          </p:spPr>
          <p:txBody>
            <a:bodyPr wrap="square">
              <a:spAutoFit/>
            </a:bodyPr>
            <a:lstStyle/>
            <a:p>
              <a:r>
                <a:rPr lang="en-GB" sz="1200" spc="-49">
                  <a:solidFill>
                    <a:srgbClr val="000000"/>
                  </a:solidFill>
                  <a:latin typeface="Century Gothic" panose="020B0502020202020204" pitchFamily="34" charset="0"/>
                </a:rPr>
                <a:t>Public Partner: </a:t>
              </a:r>
            </a:p>
            <a:p>
              <a:r>
                <a:rPr lang="en-GB" sz="1200" spc="-49">
                  <a:solidFill>
                    <a:srgbClr val="000000"/>
                  </a:solidFill>
                  <a:latin typeface="Century Gothic" panose="020B0502020202020204" pitchFamily="34" charset="0"/>
                </a:rPr>
                <a:t>National &amp; </a:t>
              </a:r>
            </a:p>
            <a:p>
              <a:r>
                <a:rPr lang="en-GB" sz="1200" spc="-49">
                  <a:solidFill>
                    <a:srgbClr val="000000"/>
                  </a:solidFill>
                  <a:latin typeface="Century Gothic" panose="020B0502020202020204" pitchFamily="34" charset="0"/>
                </a:rPr>
                <a:t>local </a:t>
              </a:r>
            </a:p>
            <a:p>
              <a:r>
                <a:rPr lang="en-GB" sz="1200" spc="-49">
                  <a:solidFill>
                    <a:srgbClr val="000000"/>
                  </a:solidFill>
                  <a:latin typeface="Century Gothic" panose="020B0502020202020204" pitchFamily="34" charset="0"/>
                </a:rPr>
                <a:t>governments</a:t>
              </a:r>
            </a:p>
          </p:txBody>
        </p:sp>
      </p:grpSp>
    </p:spTree>
    <p:extLst>
      <p:ext uri="{BB962C8B-B14F-4D97-AF65-F5344CB8AC3E}">
        <p14:creationId xmlns:p14="http://schemas.microsoft.com/office/powerpoint/2010/main" val="3818143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6737" y="989334"/>
            <a:ext cx="6465263" cy="1188095"/>
          </a:xfrm>
        </p:spPr>
        <p:txBody>
          <a:bodyPr/>
          <a:lstStyle/>
          <a:p>
            <a:r>
              <a:rPr lang="en-US" sz="3600" dirty="0"/>
              <a:t>BENCHMARK </a:t>
            </a:r>
            <a:br>
              <a:rPr lang="en-US" sz="3600" dirty="0"/>
            </a:br>
            <a:r>
              <a:rPr lang="en-US" sz="3600" dirty="0"/>
              <a:t>CO2 Emissions</a:t>
            </a:r>
            <a:br>
              <a:rPr lang="en-US" sz="3600" dirty="0"/>
            </a:br>
            <a:r>
              <a:rPr lang="de-DE" sz="3600" dirty="0"/>
              <a:t/>
            </a:r>
            <a:br>
              <a:rPr lang="de-DE" sz="3600" dirty="0"/>
            </a:br>
            <a:endParaRPr lang="ko-KR" altLang="en-US" sz="3200" dirty="0"/>
          </a:p>
        </p:txBody>
      </p:sp>
      <p:pic>
        <p:nvPicPr>
          <p:cNvPr id="4" name="Grafik 3">
            <a:extLst>
              <a:ext uri="{FF2B5EF4-FFF2-40B4-BE49-F238E27FC236}">
                <a16:creationId xmlns:a16="http://schemas.microsoft.com/office/drawing/2014/main" id="{500F604D-547E-9D4A-9BBF-69FF3B4C03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3673929" cy="3673929"/>
          </a:xfrm>
          <a:prstGeom prst="rect">
            <a:avLst/>
          </a:prstGeom>
        </p:spPr>
      </p:pic>
      <p:pic>
        <p:nvPicPr>
          <p:cNvPr id="9" name="Grafik 8">
            <a:extLst>
              <a:ext uri="{FF2B5EF4-FFF2-40B4-BE49-F238E27FC236}">
                <a16:creationId xmlns:a16="http://schemas.microsoft.com/office/drawing/2014/main" id="{1FC17F6C-EEE8-414D-99C9-57A57AE2B0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1485" y="2649403"/>
            <a:ext cx="2886588" cy="4208597"/>
          </a:xfrm>
          <a:prstGeom prst="rect">
            <a:avLst/>
          </a:prstGeom>
        </p:spPr>
      </p:pic>
      <p:sp>
        <p:nvSpPr>
          <p:cNvPr id="18" name="TextBox 11">
            <a:extLst>
              <a:ext uri="{FF2B5EF4-FFF2-40B4-BE49-F238E27FC236}">
                <a16:creationId xmlns:a16="http://schemas.microsoft.com/office/drawing/2014/main" id="{DE6D6300-A448-5840-891E-0CA53446B120}"/>
              </a:ext>
            </a:extLst>
          </p:cNvPr>
          <p:cNvSpPr txBox="1"/>
          <p:nvPr/>
        </p:nvSpPr>
        <p:spPr>
          <a:xfrm>
            <a:off x="4981645" y="1696681"/>
            <a:ext cx="7210355" cy="1384995"/>
          </a:xfrm>
          <a:prstGeom prst="rect">
            <a:avLst/>
          </a:prstGeom>
          <a:noFill/>
        </p:spPr>
        <p:txBody>
          <a:bodyPr wrap="square" rtlCol="0">
            <a:spAutoFit/>
          </a:bodyPr>
          <a:lstStyle/>
          <a:p>
            <a:pPr lvl="0"/>
            <a:endParaRPr lang="en-US" sz="1400" dirty="0">
              <a:latin typeface="Century Gothic" panose="020B0502020202020204" pitchFamily="34" charset="0"/>
            </a:endParaRPr>
          </a:p>
          <a:p>
            <a:r>
              <a:rPr lang="de-DE" sz="1400" dirty="0" err="1">
                <a:latin typeface="Century Gothic" panose="020B0502020202020204" pitchFamily="34" charset="0"/>
              </a:rPr>
              <a:t>What</a:t>
            </a:r>
            <a:r>
              <a:rPr lang="de-DE" sz="1400" dirty="0">
                <a:latin typeface="Century Gothic" panose="020B0502020202020204" pitchFamily="34" charset="0"/>
              </a:rPr>
              <a:t> </a:t>
            </a:r>
            <a:r>
              <a:rPr lang="de-DE" sz="1400" dirty="0" err="1">
                <a:latin typeface="Century Gothic" panose="020B0502020202020204" pitchFamily="34" charset="0"/>
              </a:rPr>
              <a:t>to</a:t>
            </a:r>
            <a:r>
              <a:rPr lang="de-DE" sz="1400" dirty="0">
                <a:latin typeface="Century Gothic" panose="020B0502020202020204" pitchFamily="34" charset="0"/>
              </a:rPr>
              <a:t> </a:t>
            </a:r>
            <a:r>
              <a:rPr lang="de-DE" sz="1400" dirty="0" err="1">
                <a:latin typeface="Century Gothic" panose="020B0502020202020204" pitchFamily="34" charset="0"/>
              </a:rPr>
              <a:t>measure</a:t>
            </a:r>
            <a:r>
              <a:rPr lang="de-DE" sz="1400" dirty="0">
                <a:latin typeface="Century Gothic" panose="020B0502020202020204" pitchFamily="34" charset="0"/>
              </a:rPr>
              <a:t>?</a:t>
            </a:r>
            <a:r>
              <a:rPr lang="de-DE" sz="1400" dirty="0">
                <a:solidFill>
                  <a:srgbClr val="454542"/>
                </a:solidFill>
                <a:latin typeface="Century Gothic" panose="020B0502020202020204" pitchFamily="34" charset="0"/>
              </a:rPr>
              <a:t> tCO2/</a:t>
            </a:r>
            <a:r>
              <a:rPr lang="de-DE" sz="1400" dirty="0" err="1">
                <a:solidFill>
                  <a:srgbClr val="454542"/>
                </a:solidFill>
                <a:latin typeface="Century Gothic" panose="020B0502020202020204" pitchFamily="34" charset="0"/>
              </a:rPr>
              <a:t>year</a:t>
            </a:r>
            <a:r>
              <a:rPr lang="de-DE" sz="1400" dirty="0">
                <a:solidFill>
                  <a:srgbClr val="454542"/>
                </a:solidFill>
                <a:latin typeface="Century Gothic" panose="020B0502020202020204" pitchFamily="34" charset="0"/>
              </a:rPr>
              <a:t> </a:t>
            </a:r>
            <a:r>
              <a:rPr lang="de-DE" sz="1400" dirty="0" err="1">
                <a:solidFill>
                  <a:srgbClr val="454542"/>
                </a:solidFill>
                <a:latin typeface="Century Gothic" panose="020B0502020202020204" pitchFamily="34" charset="0"/>
              </a:rPr>
              <a:t>or</a:t>
            </a:r>
            <a:r>
              <a:rPr lang="de-DE" sz="1400" dirty="0">
                <a:solidFill>
                  <a:srgbClr val="454542"/>
                </a:solidFill>
                <a:latin typeface="Century Gothic" panose="020B0502020202020204" pitchFamily="34" charset="0"/>
              </a:rPr>
              <a:t> tCO2-eq/</a:t>
            </a:r>
            <a:r>
              <a:rPr lang="de-DE" sz="1400" dirty="0" err="1">
                <a:solidFill>
                  <a:srgbClr val="454542"/>
                </a:solidFill>
                <a:latin typeface="Century Gothic" panose="020B0502020202020204" pitchFamily="34" charset="0"/>
              </a:rPr>
              <a:t>year</a:t>
            </a:r>
            <a:endParaRPr lang="de-DE" sz="1400" dirty="0">
              <a:latin typeface="Century Gothic" panose="020B0502020202020204" pitchFamily="34" charset="0"/>
            </a:endParaRPr>
          </a:p>
          <a:p>
            <a:endParaRPr lang="de-DE" sz="1400" dirty="0">
              <a:latin typeface="Century Gothic" panose="020B0502020202020204" pitchFamily="34" charset="0"/>
            </a:endParaRPr>
          </a:p>
          <a:p>
            <a:r>
              <a:rPr lang="de-DE" sz="1400" dirty="0" err="1">
                <a:latin typeface="Century Gothic" panose="020B0502020202020204" pitchFamily="34" charset="0"/>
              </a:rPr>
              <a:t>When</a:t>
            </a:r>
            <a:r>
              <a:rPr lang="de-DE" sz="1400" dirty="0">
                <a:latin typeface="Century Gothic" panose="020B0502020202020204" pitchFamily="34" charset="0"/>
              </a:rPr>
              <a:t>?  </a:t>
            </a:r>
            <a:r>
              <a:rPr lang="de-DE" sz="1400" dirty="0" err="1">
                <a:latin typeface="Century Gothic" panose="020B0502020202020204" pitchFamily="34" charset="0"/>
              </a:rPr>
              <a:t>through</a:t>
            </a:r>
            <a:r>
              <a:rPr lang="de-DE" sz="1400" dirty="0">
                <a:latin typeface="Century Gothic" panose="020B0502020202020204" pitchFamily="34" charset="0"/>
              </a:rPr>
              <a:t> </a:t>
            </a:r>
            <a:r>
              <a:rPr lang="de-DE" sz="1400" dirty="0" err="1">
                <a:latin typeface="Century Gothic" panose="020B0502020202020204" pitchFamily="34" charset="0"/>
              </a:rPr>
              <a:t>the</a:t>
            </a:r>
            <a:r>
              <a:rPr lang="de-DE" sz="1400" dirty="0">
                <a:latin typeface="Century Gothic" panose="020B0502020202020204" pitchFamily="34" charset="0"/>
              </a:rPr>
              <a:t> </a:t>
            </a:r>
            <a:r>
              <a:rPr lang="de-DE" sz="1400" dirty="0" err="1">
                <a:latin typeface="Century Gothic" panose="020B0502020202020204" pitchFamily="34" charset="0"/>
              </a:rPr>
              <a:t>project</a:t>
            </a:r>
            <a:r>
              <a:rPr lang="de-DE" sz="1400" dirty="0">
                <a:latin typeface="Century Gothic" panose="020B0502020202020204" pitchFamily="34" charset="0"/>
              </a:rPr>
              <a:t> </a:t>
            </a:r>
            <a:r>
              <a:rPr lang="de-DE" sz="1400" dirty="0" err="1">
                <a:latin typeface="Century Gothic" panose="020B0502020202020204" pitchFamily="34" charset="0"/>
              </a:rPr>
              <a:t>life-cycle</a:t>
            </a:r>
            <a:endParaRPr lang="de-DE" sz="1400" dirty="0">
              <a:latin typeface="Century Gothic" panose="020B0502020202020204" pitchFamily="34" charset="0"/>
            </a:endParaRPr>
          </a:p>
          <a:p>
            <a:endParaRPr lang="de-DE" sz="1400" dirty="0">
              <a:latin typeface="Century Gothic" panose="020B0502020202020204" pitchFamily="34" charset="0"/>
            </a:endParaRPr>
          </a:p>
          <a:p>
            <a:r>
              <a:rPr lang="de-DE" sz="1400" dirty="0" err="1">
                <a:latin typeface="Century Gothic" panose="020B0502020202020204" pitchFamily="34" charset="0"/>
              </a:rPr>
              <a:t>How</a:t>
            </a:r>
            <a:r>
              <a:rPr lang="de-DE" sz="1400" dirty="0">
                <a:latin typeface="Century Gothic" panose="020B0502020202020204" pitchFamily="34" charset="0"/>
              </a:rPr>
              <a:t>?  </a:t>
            </a:r>
          </a:p>
        </p:txBody>
      </p:sp>
      <p:pic>
        <p:nvPicPr>
          <p:cNvPr id="22" name="Grafik 21">
            <a:extLst>
              <a:ext uri="{FF2B5EF4-FFF2-40B4-BE49-F238E27FC236}">
                <a16:creationId xmlns:a16="http://schemas.microsoft.com/office/drawing/2014/main" id="{00D8E06E-2EFA-8145-B6F1-FDA28ECCC5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3673929"/>
            <a:ext cx="2306914" cy="3210285"/>
          </a:xfrm>
          <a:prstGeom prst="rect">
            <a:avLst/>
          </a:prstGeom>
        </p:spPr>
      </p:pic>
      <p:pic>
        <p:nvPicPr>
          <p:cNvPr id="24" name="Grafik 23">
            <a:extLst>
              <a:ext uri="{FF2B5EF4-FFF2-40B4-BE49-F238E27FC236}">
                <a16:creationId xmlns:a16="http://schemas.microsoft.com/office/drawing/2014/main" id="{A4EC0BD4-217D-F84E-8DB9-E8A7B86BE9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35393" y="4470678"/>
            <a:ext cx="3213100" cy="1765300"/>
          </a:xfrm>
          <a:prstGeom prst="rect">
            <a:avLst/>
          </a:prstGeom>
        </p:spPr>
      </p:pic>
    </p:spTree>
    <p:extLst>
      <p:ext uri="{BB962C8B-B14F-4D97-AF65-F5344CB8AC3E}">
        <p14:creationId xmlns:p14="http://schemas.microsoft.com/office/powerpoint/2010/main" val="3937878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4048" y="1016231"/>
            <a:ext cx="5966670" cy="1188095"/>
          </a:xfrm>
        </p:spPr>
        <p:txBody>
          <a:bodyPr/>
          <a:lstStyle/>
          <a:p>
            <a:r>
              <a:rPr lang="en-US" sz="3600" dirty="0"/>
              <a:t>BENCHMARK </a:t>
            </a:r>
            <a:br>
              <a:rPr lang="en-US" sz="3600" dirty="0"/>
            </a:br>
            <a:r>
              <a:rPr lang="en-US" sz="3600" dirty="0"/>
              <a:t>Climate Resilience</a:t>
            </a:r>
            <a:br>
              <a:rPr lang="en-US" sz="3600" dirty="0"/>
            </a:br>
            <a:r>
              <a:rPr lang="de-DE" sz="3600" dirty="0"/>
              <a:t/>
            </a:r>
            <a:br>
              <a:rPr lang="de-DE" sz="3600" dirty="0"/>
            </a:br>
            <a:endParaRPr lang="ko-KR" altLang="en-US" sz="3200" dirty="0"/>
          </a:p>
        </p:txBody>
      </p:sp>
      <p:pic>
        <p:nvPicPr>
          <p:cNvPr id="4" name="Grafik 3">
            <a:extLst>
              <a:ext uri="{FF2B5EF4-FFF2-40B4-BE49-F238E27FC236}">
                <a16:creationId xmlns:a16="http://schemas.microsoft.com/office/drawing/2014/main" id="{500F604D-547E-9D4A-9BBF-69FF3B4C03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3673929" cy="3673929"/>
          </a:xfrm>
          <a:prstGeom prst="rect">
            <a:avLst/>
          </a:prstGeom>
        </p:spPr>
      </p:pic>
      <p:sp>
        <p:nvSpPr>
          <p:cNvPr id="15" name="TextBox 11">
            <a:extLst>
              <a:ext uri="{FF2B5EF4-FFF2-40B4-BE49-F238E27FC236}">
                <a16:creationId xmlns:a16="http://schemas.microsoft.com/office/drawing/2014/main" id="{DEE324BC-1FF4-2349-A1F1-24FDC4D48AFA}"/>
              </a:ext>
            </a:extLst>
          </p:cNvPr>
          <p:cNvSpPr txBox="1"/>
          <p:nvPr/>
        </p:nvSpPr>
        <p:spPr>
          <a:xfrm>
            <a:off x="3462983" y="2484913"/>
            <a:ext cx="7035401" cy="707886"/>
          </a:xfrm>
          <a:prstGeom prst="rect">
            <a:avLst/>
          </a:prstGeom>
          <a:noFill/>
        </p:spPr>
        <p:txBody>
          <a:bodyPr wrap="square" rtlCol="0">
            <a:spAutoFit/>
          </a:bodyPr>
          <a:lstStyle/>
          <a:p>
            <a:pPr marL="412750" indent="-88900"/>
            <a:endParaRPr lang="en-US" sz="1400" dirty="0">
              <a:latin typeface="Century Gothic" panose="020B0502020202020204" pitchFamily="34" charset="0"/>
              <a:ea typeface="Verdana" panose="020B0604030504040204" pitchFamily="34" charset="0"/>
              <a:cs typeface="Verdana" panose="020B0604030504040204" pitchFamily="34" charset="0"/>
            </a:endParaRPr>
          </a:p>
          <a:p>
            <a:pPr marL="323850" algn="just"/>
            <a:r>
              <a:rPr lang="en-US" sz="1400" dirty="0">
                <a:latin typeface="Century Gothic" panose="020B0502020202020204" pitchFamily="34" charset="0"/>
                <a:ea typeface="Verdana" panose="020B0604030504040204" pitchFamily="34" charset="0"/>
                <a:cs typeface="Verdana" panose="020B0604030504040204" pitchFamily="34" charset="0"/>
              </a:rPr>
              <a:t> </a:t>
            </a:r>
          </a:p>
          <a:p>
            <a:endParaRPr lang="ko-KR" altLang="en-US" sz="1200" dirty="0">
              <a:latin typeface="Century Gothic" panose="020B0502020202020204" pitchFamily="34" charset="0"/>
              <a:cs typeface="Arial" pitchFamily="34" charset="0"/>
            </a:endParaRPr>
          </a:p>
        </p:txBody>
      </p:sp>
      <p:sp>
        <p:nvSpPr>
          <p:cNvPr id="12" name="TextBox 11">
            <a:extLst>
              <a:ext uri="{FF2B5EF4-FFF2-40B4-BE49-F238E27FC236}">
                <a16:creationId xmlns:a16="http://schemas.microsoft.com/office/drawing/2014/main" id="{77080A91-3B3E-234C-BEE7-98988F4248F1}"/>
              </a:ext>
            </a:extLst>
          </p:cNvPr>
          <p:cNvSpPr txBox="1"/>
          <p:nvPr/>
        </p:nvSpPr>
        <p:spPr>
          <a:xfrm>
            <a:off x="4912895" y="1730996"/>
            <a:ext cx="7210355" cy="3385542"/>
          </a:xfrm>
          <a:prstGeom prst="rect">
            <a:avLst/>
          </a:prstGeom>
          <a:noFill/>
        </p:spPr>
        <p:txBody>
          <a:bodyPr wrap="square" rtlCol="0">
            <a:spAutoFit/>
          </a:bodyPr>
          <a:lstStyle/>
          <a:p>
            <a:pPr lvl="0"/>
            <a:endParaRPr lang="en-GB" dirty="0">
              <a:latin typeface="Century Gothic" panose="020B0502020202020204" pitchFamily="34" charset="0"/>
            </a:endParaRPr>
          </a:p>
          <a:p>
            <a:r>
              <a:rPr lang="en-GB" sz="1400" dirty="0">
                <a:latin typeface="Century Gothic" panose="020B0502020202020204" pitchFamily="34" charset="0"/>
              </a:rPr>
              <a:t>What to measure? </a:t>
            </a:r>
          </a:p>
          <a:p>
            <a:pPr marL="285750" indent="-285750">
              <a:buFont typeface="Arial" panose="020B0604020202020204" pitchFamily="34" charset="0"/>
              <a:buChar char="•"/>
            </a:pPr>
            <a:r>
              <a:rPr lang="en-GB" sz="1400" dirty="0">
                <a:latin typeface="Century Gothic" panose="020B0502020202020204" pitchFamily="34" charset="0"/>
              </a:rPr>
              <a:t>climate and geophysical hazards</a:t>
            </a:r>
          </a:p>
          <a:p>
            <a:pPr marL="285750" indent="-285750">
              <a:buFont typeface="Arial" panose="020B0604020202020204" pitchFamily="34" charset="0"/>
              <a:buChar char="•"/>
            </a:pPr>
            <a:r>
              <a:rPr lang="en-GB" sz="1400" dirty="0">
                <a:latin typeface="Century Gothic" panose="020B0502020202020204" pitchFamily="34" charset="0"/>
              </a:rPr>
              <a:t>impacts on the project’s physical components</a:t>
            </a:r>
          </a:p>
          <a:p>
            <a:pPr marL="285750" indent="-285750">
              <a:buFont typeface="Arial" panose="020B0604020202020204" pitchFamily="34" charset="0"/>
              <a:buChar char="•"/>
            </a:pPr>
            <a:r>
              <a:rPr lang="en-GB" sz="1400" dirty="0">
                <a:latin typeface="Century Gothic" panose="020B0502020202020204" pitchFamily="34" charset="0"/>
              </a:rPr>
              <a:t>adaptive capacity</a:t>
            </a:r>
            <a:endParaRPr lang="en-GB" sz="1400" dirty="0">
              <a:solidFill>
                <a:srgbClr val="454542"/>
              </a:solidFill>
              <a:latin typeface="Century Gothic" panose="020B0502020202020204" pitchFamily="34" charset="0"/>
            </a:endParaRPr>
          </a:p>
          <a:p>
            <a:r>
              <a:rPr lang="en-GB" sz="1400" dirty="0">
                <a:latin typeface="Century Gothic" panose="020B0502020202020204" pitchFamily="34" charset="0"/>
              </a:rPr>
              <a:t>When?  through the project life-cycle  but most importantly, project design. Using your risk screening analysis to inform follow-up feasibility studies and technical assessments.</a:t>
            </a:r>
          </a:p>
          <a:p>
            <a:endParaRPr lang="en-GB" sz="1400" dirty="0">
              <a:latin typeface="Century Gothic" panose="020B0502020202020204" pitchFamily="34" charset="0"/>
            </a:endParaRPr>
          </a:p>
          <a:p>
            <a:r>
              <a:rPr lang="en-GB" sz="1400" dirty="0">
                <a:latin typeface="Century Gothic" panose="020B0502020202020204" pitchFamily="34" charset="0"/>
              </a:rPr>
              <a:t>How?  </a:t>
            </a:r>
          </a:p>
          <a:p>
            <a:pPr marL="285750" indent="-285750">
              <a:buFont typeface="Arial" panose="020B0604020202020204" pitchFamily="34" charset="0"/>
              <a:buChar char="•"/>
            </a:pPr>
            <a:r>
              <a:rPr lang="en-GB" sz="1400" dirty="0">
                <a:latin typeface="Century Gothic" panose="020B0502020202020204" pitchFamily="34" charset="0"/>
              </a:rPr>
              <a:t>WB In-depth assessment tools</a:t>
            </a:r>
          </a:p>
          <a:p>
            <a:pPr marL="285750" indent="-285750">
              <a:buFont typeface="Arial" panose="020B0604020202020204" pitchFamily="34" charset="0"/>
              <a:buChar char="•"/>
            </a:pPr>
            <a:r>
              <a:rPr lang="en-GB" sz="1400" dirty="0">
                <a:latin typeface="Century Gothic" panose="020B0502020202020204" pitchFamily="34" charset="0"/>
              </a:rPr>
              <a:t>Implementation of the Sendai Framework for Disaster Risk Reduction</a:t>
            </a:r>
          </a:p>
          <a:p>
            <a:pPr marL="285750" indent="-285750">
              <a:buFont typeface="Arial" panose="020B0604020202020204" pitchFamily="34" charset="0"/>
              <a:buChar char="•"/>
            </a:pPr>
            <a:r>
              <a:rPr lang="en-GB" sz="1400" dirty="0">
                <a:latin typeface="Century Gothic" panose="020B0502020202020204" pitchFamily="34" charset="0"/>
              </a:rPr>
              <a:t>OECD Recommendation on the Governance of</a:t>
            </a:r>
          </a:p>
          <a:p>
            <a:pPr marL="285750" indent="-285750">
              <a:buFont typeface="Arial" panose="020B0604020202020204" pitchFamily="34" charset="0"/>
              <a:buChar char="•"/>
            </a:pPr>
            <a:r>
              <a:rPr lang="en-GB" sz="1400" dirty="0">
                <a:latin typeface="Century Gothic" panose="020B0502020202020204" pitchFamily="34" charset="0"/>
              </a:rPr>
              <a:t>Critical Risks </a:t>
            </a:r>
          </a:p>
          <a:p>
            <a:pPr marL="285750" indent="-285750">
              <a:buFont typeface="Arial" panose="020B0604020202020204" pitchFamily="34" charset="0"/>
              <a:buChar char="•"/>
            </a:pPr>
            <a:r>
              <a:rPr lang="en-GB" sz="1400" dirty="0">
                <a:latin typeface="Century Gothic" panose="020B0502020202020204" pitchFamily="34" charset="0"/>
              </a:rPr>
              <a:t>OECD Framework on the Governance of Infrastructure</a:t>
            </a:r>
          </a:p>
        </p:txBody>
      </p:sp>
      <p:pic>
        <p:nvPicPr>
          <p:cNvPr id="14" name="Grafik 13">
            <a:extLst>
              <a:ext uri="{FF2B5EF4-FFF2-40B4-BE49-F238E27FC236}">
                <a16:creationId xmlns:a16="http://schemas.microsoft.com/office/drawing/2014/main" id="{A746F23D-91B2-4843-9169-C84EAF6579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074288"/>
            <a:ext cx="4415884" cy="2453833"/>
          </a:xfrm>
          <a:prstGeom prst="rect">
            <a:avLst/>
          </a:prstGeom>
        </p:spPr>
      </p:pic>
      <p:sp>
        <p:nvSpPr>
          <p:cNvPr id="9" name="Rechteck 8">
            <a:extLst>
              <a:ext uri="{FF2B5EF4-FFF2-40B4-BE49-F238E27FC236}">
                <a16:creationId xmlns:a16="http://schemas.microsoft.com/office/drawing/2014/main" id="{3DBB7E43-1136-F446-84CF-F4D5BE2F19F7}"/>
              </a:ext>
            </a:extLst>
          </p:cNvPr>
          <p:cNvSpPr/>
          <p:nvPr/>
        </p:nvSpPr>
        <p:spPr>
          <a:xfrm>
            <a:off x="5474117" y="5677712"/>
            <a:ext cx="3480121" cy="738664"/>
          </a:xfrm>
          <a:prstGeom prst="rect">
            <a:avLst/>
          </a:prstGeom>
        </p:spPr>
        <p:txBody>
          <a:bodyPr wrap="square">
            <a:spAutoFit/>
          </a:bodyPr>
          <a:lstStyle/>
          <a:p>
            <a:r>
              <a:rPr lang="de-DE" sz="1400" b="1" dirty="0">
                <a:latin typeface="Century Gothic" panose="020B0502020202020204" pitchFamily="34" charset="0"/>
              </a:rPr>
              <a:t>Central </a:t>
            </a:r>
            <a:r>
              <a:rPr lang="de-DE" sz="1400" b="1" dirty="0" err="1">
                <a:latin typeface="Century Gothic" panose="020B0502020202020204" pitchFamily="34" charset="0"/>
              </a:rPr>
              <a:t>Asia</a:t>
            </a:r>
            <a:r>
              <a:rPr lang="de-DE" sz="1400" b="1" dirty="0">
                <a:latin typeface="Century Gothic" panose="020B0502020202020204" pitchFamily="34" charset="0"/>
              </a:rPr>
              <a:t> </a:t>
            </a:r>
            <a:r>
              <a:rPr lang="de-DE" sz="1400" b="1" dirty="0" err="1">
                <a:latin typeface="Century Gothic" panose="020B0502020202020204" pitchFamily="34" charset="0"/>
              </a:rPr>
              <a:t>Centre</a:t>
            </a:r>
            <a:r>
              <a:rPr lang="de-DE" sz="1400" b="1" dirty="0">
                <a:latin typeface="Century Gothic" panose="020B0502020202020204" pitchFamily="34" charset="0"/>
              </a:rPr>
              <a:t> </a:t>
            </a:r>
            <a:r>
              <a:rPr lang="de-DE" sz="1400" b="1" dirty="0" err="1">
                <a:latin typeface="Century Gothic" panose="020B0502020202020204" pitchFamily="34" charset="0"/>
              </a:rPr>
              <a:t>for</a:t>
            </a:r>
            <a:r>
              <a:rPr lang="de-DE" sz="1400" b="1" dirty="0">
                <a:latin typeface="Century Gothic" panose="020B0502020202020204" pitchFamily="34" charset="0"/>
              </a:rPr>
              <a:t> Emergency </a:t>
            </a:r>
            <a:r>
              <a:rPr lang="de-DE" sz="1400" b="1" dirty="0" err="1">
                <a:latin typeface="Century Gothic" panose="020B0502020202020204" pitchFamily="34" charset="0"/>
              </a:rPr>
              <a:t>Situations</a:t>
            </a:r>
            <a:r>
              <a:rPr lang="de-DE" sz="1400" b="1" dirty="0">
                <a:latin typeface="Century Gothic" panose="020B0502020202020204" pitchFamily="34" charset="0"/>
              </a:rPr>
              <a:t> </a:t>
            </a:r>
            <a:r>
              <a:rPr lang="de-DE" sz="1400" b="1" dirty="0" err="1">
                <a:latin typeface="Century Gothic" panose="020B0502020202020204" pitchFamily="34" charset="0"/>
              </a:rPr>
              <a:t>and</a:t>
            </a:r>
            <a:r>
              <a:rPr lang="de-DE" sz="1400" b="1" dirty="0">
                <a:latin typeface="Century Gothic" panose="020B0502020202020204" pitchFamily="34" charset="0"/>
              </a:rPr>
              <a:t> </a:t>
            </a:r>
            <a:r>
              <a:rPr lang="de-DE" sz="1400" b="1" dirty="0" err="1">
                <a:latin typeface="Century Gothic" panose="020B0502020202020204" pitchFamily="34" charset="0"/>
              </a:rPr>
              <a:t>Disaster</a:t>
            </a:r>
            <a:r>
              <a:rPr lang="de-DE" sz="1400" b="1" dirty="0">
                <a:latin typeface="Century Gothic" panose="020B0502020202020204" pitchFamily="34" charset="0"/>
              </a:rPr>
              <a:t> </a:t>
            </a:r>
            <a:r>
              <a:rPr lang="de-DE" sz="1400" b="1" dirty="0" err="1">
                <a:latin typeface="Century Gothic" panose="020B0502020202020204" pitchFamily="34" charset="0"/>
              </a:rPr>
              <a:t>Risk</a:t>
            </a:r>
            <a:r>
              <a:rPr lang="de-DE" sz="1400" b="1" dirty="0">
                <a:latin typeface="Century Gothic" panose="020B0502020202020204" pitchFamily="34" charset="0"/>
              </a:rPr>
              <a:t> </a:t>
            </a:r>
            <a:r>
              <a:rPr lang="de-DE" sz="1400" b="1" dirty="0" err="1">
                <a:latin typeface="Century Gothic" panose="020B0502020202020204" pitchFamily="34" charset="0"/>
              </a:rPr>
              <a:t>Reduction</a:t>
            </a:r>
            <a:r>
              <a:rPr lang="de-DE" sz="1400" b="1" dirty="0">
                <a:latin typeface="Century Gothic" panose="020B0502020202020204" pitchFamily="34" charset="0"/>
              </a:rPr>
              <a:t> in Almaty, </a:t>
            </a:r>
            <a:r>
              <a:rPr lang="de-DE" sz="1400" b="1" dirty="0" err="1">
                <a:latin typeface="Century Gothic" panose="020B0502020202020204" pitchFamily="34" charset="0"/>
              </a:rPr>
              <a:t>Kazakhstan</a:t>
            </a:r>
            <a:r>
              <a:rPr lang="de-DE" sz="1400" b="1" dirty="0">
                <a:latin typeface="Century Gothic" panose="020B0502020202020204" pitchFamily="34" charset="0"/>
              </a:rPr>
              <a:t> </a:t>
            </a:r>
          </a:p>
        </p:txBody>
      </p:sp>
    </p:spTree>
    <p:extLst>
      <p:ext uri="{BB962C8B-B14F-4D97-AF65-F5344CB8AC3E}">
        <p14:creationId xmlns:p14="http://schemas.microsoft.com/office/powerpoint/2010/main" val="1612289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2816" y="1010036"/>
            <a:ext cx="5966670" cy="1188095"/>
          </a:xfrm>
        </p:spPr>
        <p:txBody>
          <a:bodyPr/>
          <a:lstStyle/>
          <a:p>
            <a:r>
              <a:rPr lang="en-US" sz="3600" dirty="0"/>
              <a:t>BENCHMARK </a:t>
            </a:r>
            <a:br>
              <a:rPr lang="en-US" sz="3600" dirty="0"/>
            </a:br>
            <a:r>
              <a:rPr lang="en-US" sz="3600" dirty="0"/>
              <a:t>Climate Risks</a:t>
            </a:r>
            <a:br>
              <a:rPr lang="en-US" sz="3600" dirty="0"/>
            </a:br>
            <a:r>
              <a:rPr lang="de-DE" sz="3600" dirty="0"/>
              <a:t/>
            </a:r>
            <a:br>
              <a:rPr lang="de-DE" sz="3600" dirty="0"/>
            </a:br>
            <a:endParaRPr lang="ko-KR" altLang="en-US" sz="3200" dirty="0"/>
          </a:p>
        </p:txBody>
      </p:sp>
      <p:pic>
        <p:nvPicPr>
          <p:cNvPr id="4" name="Grafik 3">
            <a:extLst>
              <a:ext uri="{FF2B5EF4-FFF2-40B4-BE49-F238E27FC236}">
                <a16:creationId xmlns:a16="http://schemas.microsoft.com/office/drawing/2014/main" id="{500F604D-547E-9D4A-9BBF-69FF3B4C03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3673929" cy="3673929"/>
          </a:xfrm>
          <a:prstGeom prst="rect">
            <a:avLst/>
          </a:prstGeom>
        </p:spPr>
      </p:pic>
      <p:sp>
        <p:nvSpPr>
          <p:cNvPr id="15" name="TextBox 11">
            <a:extLst>
              <a:ext uri="{FF2B5EF4-FFF2-40B4-BE49-F238E27FC236}">
                <a16:creationId xmlns:a16="http://schemas.microsoft.com/office/drawing/2014/main" id="{DEE324BC-1FF4-2349-A1F1-24FDC4D48AFA}"/>
              </a:ext>
            </a:extLst>
          </p:cNvPr>
          <p:cNvSpPr txBox="1"/>
          <p:nvPr/>
        </p:nvSpPr>
        <p:spPr>
          <a:xfrm>
            <a:off x="3462983" y="2484913"/>
            <a:ext cx="7035401" cy="707886"/>
          </a:xfrm>
          <a:prstGeom prst="rect">
            <a:avLst/>
          </a:prstGeom>
          <a:noFill/>
        </p:spPr>
        <p:txBody>
          <a:bodyPr wrap="square" rtlCol="0">
            <a:spAutoFit/>
          </a:bodyPr>
          <a:lstStyle/>
          <a:p>
            <a:pPr marL="412750" indent="-88900"/>
            <a:endParaRPr lang="en-US" sz="1400" dirty="0">
              <a:latin typeface="Century Gothic" panose="020B0502020202020204" pitchFamily="34" charset="0"/>
              <a:ea typeface="Verdana" panose="020B0604030504040204" pitchFamily="34" charset="0"/>
              <a:cs typeface="Verdana" panose="020B0604030504040204" pitchFamily="34" charset="0"/>
            </a:endParaRPr>
          </a:p>
          <a:p>
            <a:pPr marL="412750" indent="-88900" algn="just">
              <a:buFont typeface="Arial" panose="020B0604020202020204" pitchFamily="34" charset="0"/>
              <a:buChar char="•"/>
            </a:pPr>
            <a:r>
              <a:rPr lang="en-US" sz="1400" dirty="0">
                <a:latin typeface="Century Gothic" panose="020B0502020202020204" pitchFamily="34" charset="0"/>
                <a:ea typeface="Verdana" panose="020B0604030504040204" pitchFamily="34" charset="0"/>
                <a:cs typeface="Verdana" panose="020B0604030504040204" pitchFamily="34" charset="0"/>
              </a:rPr>
              <a:t> </a:t>
            </a:r>
          </a:p>
          <a:p>
            <a:endParaRPr lang="ko-KR" altLang="en-US" sz="1200" dirty="0">
              <a:latin typeface="Century Gothic" panose="020B0502020202020204" pitchFamily="34" charset="0"/>
              <a:cs typeface="Arial" pitchFamily="34" charset="0"/>
            </a:endParaRPr>
          </a:p>
        </p:txBody>
      </p:sp>
      <p:sp>
        <p:nvSpPr>
          <p:cNvPr id="5" name="Rechteck 4">
            <a:extLst>
              <a:ext uri="{FF2B5EF4-FFF2-40B4-BE49-F238E27FC236}">
                <a16:creationId xmlns:a16="http://schemas.microsoft.com/office/drawing/2014/main" id="{C6D96FD9-E2A3-7940-B51F-C02C88952A95}"/>
              </a:ext>
            </a:extLst>
          </p:cNvPr>
          <p:cNvSpPr/>
          <p:nvPr/>
        </p:nvSpPr>
        <p:spPr>
          <a:xfrm>
            <a:off x="-303544" y="3665202"/>
            <a:ext cx="3977473" cy="3262432"/>
          </a:xfrm>
          <a:prstGeom prst="rect">
            <a:avLst/>
          </a:prstGeom>
        </p:spPr>
        <p:txBody>
          <a:bodyPr wrap="square">
            <a:spAutoFit/>
          </a:bodyPr>
          <a:lstStyle/>
          <a:p>
            <a:pPr marL="323850" algn="just"/>
            <a:r>
              <a:rPr lang="en-US" sz="1200" dirty="0">
                <a:latin typeface="Century Gothic" panose="020B0502020202020204" pitchFamily="34" charset="0"/>
                <a:ea typeface="Verdana" panose="020B0604030504040204" pitchFamily="34" charset="0"/>
                <a:cs typeface="Verdana" panose="020B0604030504040204" pitchFamily="34" charset="0"/>
              </a:rPr>
              <a:t> </a:t>
            </a:r>
          </a:p>
          <a:p>
            <a:pPr marL="412750" indent="-88900" algn="just">
              <a:buFont typeface="Arial" panose="020B0604020202020204" pitchFamily="34" charset="0"/>
              <a:buChar char="•"/>
            </a:pPr>
            <a:r>
              <a:rPr lang="en-US" sz="1200" dirty="0">
                <a:latin typeface="Century Gothic" panose="020B0502020202020204" pitchFamily="34" charset="0"/>
                <a:ea typeface="Verdana" panose="020B0604030504040204" pitchFamily="34" charset="0"/>
                <a:cs typeface="Verdana" panose="020B0604030504040204" pitchFamily="34" charset="0"/>
              </a:rPr>
              <a:t>Reflection of requirements in procurement requirements</a:t>
            </a:r>
          </a:p>
          <a:p>
            <a:pPr marL="412750" indent="-88900" algn="just">
              <a:buFont typeface="Arial" panose="020B0604020202020204" pitchFamily="34" charset="0"/>
              <a:buChar char="•"/>
            </a:pPr>
            <a:endParaRPr lang="en-US" sz="1200" dirty="0">
              <a:latin typeface="Century Gothic" panose="020B0502020202020204" pitchFamily="34" charset="0"/>
              <a:ea typeface="Verdana" panose="020B0604030504040204" pitchFamily="34" charset="0"/>
              <a:cs typeface="Verdana" panose="020B0604030504040204" pitchFamily="34" charset="0"/>
            </a:endParaRPr>
          </a:p>
          <a:p>
            <a:pPr marL="412750" indent="-88900" algn="just">
              <a:buFont typeface="Arial" panose="020B0604020202020204" pitchFamily="34" charset="0"/>
              <a:buChar char="•"/>
            </a:pPr>
            <a:r>
              <a:rPr lang="en-US" sz="1200" dirty="0">
                <a:latin typeface="Century Gothic" panose="020B0502020202020204" pitchFamily="34" charset="0"/>
                <a:ea typeface="Verdana" panose="020B0604030504040204" pitchFamily="34" charset="0"/>
                <a:cs typeface="Verdana" panose="020B0604030504040204" pitchFamily="34" charset="0"/>
              </a:rPr>
              <a:t>Resilience-building adaptations to infrastructure are not expensive if incorporated   early in the project lifecycle (1 -2</a:t>
            </a:r>
            <a:r>
              <a:rPr lang="ru-RU" sz="1200" dirty="0">
                <a:latin typeface="Century Gothic" panose="020B0502020202020204" pitchFamily="34" charset="0"/>
                <a:ea typeface="Verdana" panose="020B0604030504040204" pitchFamily="34" charset="0"/>
                <a:cs typeface="Verdana" panose="020B0604030504040204" pitchFamily="34" charset="0"/>
              </a:rPr>
              <a:t>%</a:t>
            </a:r>
            <a:r>
              <a:rPr lang="en-US" sz="1200" dirty="0">
                <a:latin typeface="Century Gothic" panose="020B0502020202020204" pitchFamily="34" charset="0"/>
                <a:ea typeface="Verdana" panose="020B0604030504040204" pitchFamily="34" charset="0"/>
                <a:cs typeface="Verdana" panose="020B0604030504040204" pitchFamily="34" charset="0"/>
              </a:rPr>
              <a:t> percent</a:t>
            </a:r>
            <a:r>
              <a:rPr lang="ru-RU" sz="1200" dirty="0">
                <a:latin typeface="Century Gothic" panose="020B0502020202020204" pitchFamily="34" charset="0"/>
                <a:ea typeface="Verdana" panose="020B0604030504040204" pitchFamily="34" charset="0"/>
                <a:cs typeface="Verdana" panose="020B0604030504040204" pitchFamily="34" charset="0"/>
              </a:rPr>
              <a:t>)</a:t>
            </a:r>
            <a:endParaRPr lang="en-US" sz="1200" dirty="0">
              <a:latin typeface="Century Gothic" panose="020B0502020202020204" pitchFamily="34" charset="0"/>
              <a:ea typeface="Verdana" panose="020B0604030504040204" pitchFamily="34" charset="0"/>
              <a:cs typeface="Verdana" panose="020B0604030504040204" pitchFamily="34" charset="0"/>
            </a:endParaRPr>
          </a:p>
          <a:p>
            <a:pPr marL="412750" indent="-88900" algn="just">
              <a:buFont typeface="Arial" panose="020B0604020202020204" pitchFamily="34" charset="0"/>
              <a:buChar char="•"/>
            </a:pPr>
            <a:endParaRPr lang="en-US" sz="1200" dirty="0">
              <a:latin typeface="Century Gothic" panose="020B0502020202020204" pitchFamily="34" charset="0"/>
              <a:ea typeface="Verdana" panose="020B0604030504040204" pitchFamily="34" charset="0"/>
              <a:cs typeface="Verdana" panose="020B0604030504040204" pitchFamily="34" charset="0"/>
            </a:endParaRPr>
          </a:p>
          <a:p>
            <a:pPr marL="412750" indent="-88900" algn="just">
              <a:buFont typeface="Arial" panose="020B0604020202020204" pitchFamily="34" charset="0"/>
              <a:buChar char="•"/>
            </a:pPr>
            <a:r>
              <a:rPr lang="en-US" sz="1200" dirty="0">
                <a:latin typeface="Century Gothic" panose="020B0502020202020204" pitchFamily="34" charset="0"/>
                <a:ea typeface="Verdana" panose="020B0604030504040204" pitchFamily="34" charset="0"/>
                <a:cs typeface="Verdana" panose="020B0604030504040204" pitchFamily="34" charset="0"/>
              </a:rPr>
              <a:t>Lenders should require consideration of climate risk and resilience as lending criteria</a:t>
            </a:r>
          </a:p>
          <a:p>
            <a:pPr marL="412750" indent="-88900" algn="just">
              <a:buFont typeface="Arial" panose="020B0604020202020204" pitchFamily="34" charset="0"/>
              <a:buChar char="•"/>
            </a:pPr>
            <a:endParaRPr lang="en-US" sz="1200" dirty="0">
              <a:latin typeface="Century Gothic" panose="020B0502020202020204" pitchFamily="34" charset="0"/>
              <a:ea typeface="Verdana" panose="020B0604030504040204" pitchFamily="34" charset="0"/>
              <a:cs typeface="Verdana" panose="020B0604030504040204" pitchFamily="34" charset="0"/>
            </a:endParaRPr>
          </a:p>
          <a:p>
            <a:pPr marL="412750" indent="-88900" algn="just">
              <a:buFont typeface="Arial" panose="020B0604020202020204" pitchFamily="34" charset="0"/>
              <a:buChar char="•"/>
            </a:pPr>
            <a:r>
              <a:rPr lang="en-US" sz="1200" dirty="0">
                <a:latin typeface="Century Gothic" panose="020B0502020202020204" pitchFamily="34" charset="0"/>
                <a:ea typeface="Verdana" panose="020B0604030504040204" pitchFamily="34" charset="0"/>
                <a:cs typeface="Verdana" panose="020B0604030504040204" pitchFamily="34" charset="0"/>
              </a:rPr>
              <a:t>Climate financing for PPPs  Green Climate Fund, Climate Investment Funds, and Green Bonds</a:t>
            </a:r>
          </a:p>
          <a:p>
            <a:pPr marL="412750" indent="-88900" algn="just">
              <a:buFont typeface="Arial" panose="020B0604020202020204" pitchFamily="34" charset="0"/>
              <a:buChar char="•"/>
            </a:pPr>
            <a:endParaRPr lang="de-DE" sz="1200" dirty="0">
              <a:latin typeface="Century Gothic" panose="020B0502020202020204" pitchFamily="34" charset="0"/>
              <a:ea typeface="Verdana" panose="020B0604030504040204" pitchFamily="34" charset="0"/>
              <a:cs typeface="Verdana" panose="020B0604030504040204" pitchFamily="34" charset="0"/>
            </a:endParaRPr>
          </a:p>
          <a:p>
            <a:pPr marL="412750" indent="-88900" algn="just">
              <a:buFont typeface="Arial" panose="020B0604020202020204" pitchFamily="34" charset="0"/>
              <a:buChar char="•"/>
            </a:pPr>
            <a:endParaRPr lang="de-DE" sz="1400" dirty="0">
              <a:latin typeface="Century Gothic" panose="020B0502020202020204" pitchFamily="34" charset="0"/>
              <a:ea typeface="Verdana" panose="020B0604030504040204" pitchFamily="34" charset="0"/>
              <a:cs typeface="Verdana" panose="020B0604030504040204" pitchFamily="34" charset="0"/>
            </a:endParaRPr>
          </a:p>
        </p:txBody>
      </p:sp>
      <p:sp>
        <p:nvSpPr>
          <p:cNvPr id="12" name="TextBox 11">
            <a:extLst>
              <a:ext uri="{FF2B5EF4-FFF2-40B4-BE49-F238E27FC236}">
                <a16:creationId xmlns:a16="http://schemas.microsoft.com/office/drawing/2014/main" id="{77080A91-3B3E-234C-BEE7-98988F4248F1}"/>
              </a:ext>
            </a:extLst>
          </p:cNvPr>
          <p:cNvSpPr txBox="1"/>
          <p:nvPr/>
        </p:nvSpPr>
        <p:spPr>
          <a:xfrm>
            <a:off x="4776078" y="2039635"/>
            <a:ext cx="7210355" cy="3816429"/>
          </a:xfrm>
          <a:prstGeom prst="rect">
            <a:avLst/>
          </a:prstGeom>
          <a:noFill/>
        </p:spPr>
        <p:txBody>
          <a:bodyPr wrap="square" rtlCol="0">
            <a:spAutoFit/>
          </a:bodyPr>
          <a:lstStyle/>
          <a:p>
            <a:pPr marL="323850" algn="just"/>
            <a:r>
              <a:rPr lang="en-US" sz="1400" dirty="0">
                <a:latin typeface="Century Gothic" panose="020B0502020202020204" pitchFamily="34" charset="0"/>
                <a:ea typeface="Verdana" panose="020B0604030504040204" pitchFamily="34" charset="0"/>
                <a:cs typeface="Verdana" panose="020B0604030504040204" pitchFamily="34" charset="0"/>
              </a:rPr>
              <a:t>  Considering climate risks and resilience within PPP projects:</a:t>
            </a:r>
          </a:p>
          <a:p>
            <a:pPr marL="323850" algn="just"/>
            <a:endParaRPr lang="en-US" sz="1400" dirty="0">
              <a:latin typeface="Century Gothic" panose="020B0502020202020204" pitchFamily="34" charset="0"/>
              <a:ea typeface="Verdana" panose="020B0604030504040204" pitchFamily="34" charset="0"/>
              <a:cs typeface="Verdana" panose="020B0604030504040204" pitchFamily="34" charset="0"/>
            </a:endParaRPr>
          </a:p>
          <a:p>
            <a:pPr marL="412750" indent="-88900" algn="just">
              <a:buFont typeface="Arial" panose="020B0604020202020204" pitchFamily="34" charset="0"/>
              <a:buChar char="•"/>
            </a:pPr>
            <a:r>
              <a:rPr lang="en-US" sz="1400" dirty="0">
                <a:latin typeface="Century Gothic" panose="020B0502020202020204" pitchFamily="34" charset="0"/>
                <a:ea typeface="Verdana" panose="020B0604030504040204" pitchFamily="34" charset="0"/>
                <a:cs typeface="Verdana" panose="020B0604030504040204" pitchFamily="34" charset="0"/>
              </a:rPr>
              <a:t>Incorporating climate change considerations into existing PPP policy frameworks to enable integration of climate resilience into planning and design of new PPP projects  and ideally also revising frameworks of  existing projects</a:t>
            </a:r>
          </a:p>
          <a:p>
            <a:pPr marL="412750" indent="-88900" algn="just">
              <a:buFont typeface="Arial" panose="020B0604020202020204" pitchFamily="34" charset="0"/>
              <a:buChar char="•"/>
            </a:pPr>
            <a:r>
              <a:rPr lang="en-US" sz="1400" dirty="0">
                <a:latin typeface="Century Gothic" panose="020B0502020202020204" pitchFamily="34" charset="0"/>
                <a:ea typeface="Verdana" panose="020B0604030504040204" pitchFamily="34" charset="0"/>
                <a:cs typeface="Verdana" panose="020B0604030504040204" pitchFamily="34" charset="0"/>
              </a:rPr>
              <a:t>Climate resilience mainstreamed in public investment management systems, specifically in engineering standards, for the development of all kinds of infrastructure, including PPPs</a:t>
            </a:r>
          </a:p>
          <a:p>
            <a:pPr marL="412750" indent="-88900" algn="just">
              <a:buFont typeface="Arial" panose="020B0604020202020204" pitchFamily="34" charset="0"/>
              <a:buChar char="•"/>
            </a:pPr>
            <a:r>
              <a:rPr lang="en-US" sz="1400" dirty="0">
                <a:latin typeface="Century Gothic" panose="020B0502020202020204" pitchFamily="34" charset="0"/>
                <a:ea typeface="Verdana" panose="020B0604030504040204" pitchFamily="34" charset="0"/>
                <a:cs typeface="Verdana" panose="020B0604030504040204" pitchFamily="34" charset="0"/>
              </a:rPr>
              <a:t>Policy alignment between climate change policies, national infrastructure planning and  SDG-reporting</a:t>
            </a:r>
          </a:p>
          <a:p>
            <a:pPr marL="495300" lvl="1" indent="-171450">
              <a:buFont typeface="Arial" panose="020B0604020202020204" pitchFamily="34" charset="0"/>
              <a:buChar char="•"/>
            </a:pPr>
            <a:r>
              <a:rPr lang="en-US" sz="1400" dirty="0">
                <a:latin typeface="Century Gothic" panose="020B0502020202020204" pitchFamily="34" charset="0"/>
                <a:ea typeface="Verdana" panose="020B0604030504040204" pitchFamily="34" charset="0"/>
                <a:cs typeface="Verdana" panose="020B0604030504040204" pitchFamily="34" charset="0"/>
              </a:rPr>
              <a:t>Identification of climate risks within PPP</a:t>
            </a:r>
          </a:p>
          <a:p>
            <a:pPr marL="495300" lvl="1" indent="-171450">
              <a:buFont typeface="Arial" panose="020B0604020202020204" pitchFamily="34" charset="0"/>
              <a:buChar char="•"/>
            </a:pPr>
            <a:r>
              <a:rPr lang="en-US" sz="1400" dirty="0">
                <a:latin typeface="Century Gothic" panose="020B0502020202020204" pitchFamily="34" charset="0"/>
                <a:ea typeface="Verdana" panose="020B0604030504040204" pitchFamily="34" charset="0"/>
                <a:cs typeface="Verdana" panose="020B0604030504040204" pitchFamily="34" charset="0"/>
              </a:rPr>
              <a:t>Allocation of climate risks in PPP projects</a:t>
            </a:r>
          </a:p>
          <a:p>
            <a:pPr marL="495300" lvl="1" indent="-171450">
              <a:buFont typeface="Arial" panose="020B0604020202020204" pitchFamily="34" charset="0"/>
              <a:buChar char="•"/>
            </a:pPr>
            <a:r>
              <a:rPr lang="en-US" sz="1400" dirty="0">
                <a:latin typeface="Century Gothic" panose="020B0502020202020204" pitchFamily="34" charset="0"/>
                <a:ea typeface="Verdana" panose="020B0604030504040204" pitchFamily="34" charset="0"/>
                <a:cs typeface="Verdana" panose="020B0604030504040204" pitchFamily="34" charset="0"/>
              </a:rPr>
              <a:t>Assessment of climate risks </a:t>
            </a:r>
          </a:p>
          <a:p>
            <a:pPr marL="495300" lvl="1" indent="-171450">
              <a:buFont typeface="Arial" panose="020B0604020202020204" pitchFamily="34" charset="0"/>
              <a:buChar char="•"/>
            </a:pPr>
            <a:r>
              <a:rPr lang="en-US" sz="1400" dirty="0">
                <a:latin typeface="Century Gothic" panose="020B0502020202020204" pitchFamily="34" charset="0"/>
                <a:ea typeface="Verdana" panose="020B0604030504040204" pitchFamily="34" charset="0"/>
                <a:cs typeface="Verdana" panose="020B0604030504040204" pitchFamily="34" charset="0"/>
              </a:rPr>
              <a:t>Climate risk mitigation</a:t>
            </a:r>
          </a:p>
          <a:p>
            <a:pPr marL="495300" lvl="1" indent="-171450">
              <a:buFont typeface="Arial" panose="020B0604020202020204" pitchFamily="34" charset="0"/>
              <a:buChar char="•"/>
            </a:pPr>
            <a:r>
              <a:rPr lang="en-US" sz="1400" dirty="0">
                <a:latin typeface="Century Gothic" panose="020B0502020202020204" pitchFamily="34" charset="0"/>
                <a:ea typeface="Verdana" panose="020B0604030504040204" pitchFamily="34" charset="0"/>
                <a:cs typeface="Verdana" panose="020B0604030504040204" pitchFamily="34" charset="0"/>
              </a:rPr>
              <a:t>Climate risk monitoring and review</a:t>
            </a:r>
            <a:endParaRPr lang="de-DE" sz="1400" dirty="0">
              <a:latin typeface="Century Gothic" panose="020B0502020202020204" pitchFamily="34" charset="0"/>
              <a:ea typeface="Verdana" panose="020B0604030504040204" pitchFamily="34" charset="0"/>
              <a:cs typeface="Verdana" panose="020B0604030504040204" pitchFamily="34" charset="0"/>
            </a:endParaRPr>
          </a:p>
          <a:p>
            <a:endParaRPr lang="de-DE" dirty="0">
              <a:latin typeface="Century Gothic" panose="020B0502020202020204" pitchFamily="34" charset="0"/>
            </a:endParaRPr>
          </a:p>
        </p:txBody>
      </p:sp>
    </p:spTree>
    <p:extLst>
      <p:ext uri="{BB962C8B-B14F-4D97-AF65-F5344CB8AC3E}">
        <p14:creationId xmlns:p14="http://schemas.microsoft.com/office/powerpoint/2010/main" val="3441245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0FB8B004-C9EE-C346-BCA7-93FD9861BE4C}"/>
              </a:ext>
            </a:extLst>
          </p:cNvPr>
          <p:cNvGrpSpPr/>
          <p:nvPr/>
        </p:nvGrpSpPr>
        <p:grpSpPr>
          <a:xfrm>
            <a:off x="3600094" y="1506426"/>
            <a:ext cx="7130201" cy="4000280"/>
            <a:chOff x="5605096" y="1660879"/>
            <a:chExt cx="5922641" cy="3104101"/>
          </a:xfrm>
        </p:grpSpPr>
        <p:grpSp>
          <p:nvGrpSpPr>
            <p:cNvPr id="16" name="Group 15">
              <a:extLst>
                <a:ext uri="{FF2B5EF4-FFF2-40B4-BE49-F238E27FC236}">
                  <a16:creationId xmlns:a16="http://schemas.microsoft.com/office/drawing/2014/main" id="{817E2ECC-1D52-421D-9F23-B73B230847E7}"/>
                </a:ext>
              </a:extLst>
            </p:cNvPr>
            <p:cNvGrpSpPr/>
            <p:nvPr/>
          </p:nvGrpSpPr>
          <p:grpSpPr>
            <a:xfrm>
              <a:off x="5605096" y="1660879"/>
              <a:ext cx="5922641" cy="501534"/>
              <a:chOff x="5609420" y="2452589"/>
              <a:chExt cx="5922641" cy="501534"/>
            </a:xfrm>
          </p:grpSpPr>
          <p:sp>
            <p:nvSpPr>
              <p:cNvPr id="9" name="TextBox 8"/>
              <p:cNvSpPr txBox="1"/>
              <p:nvPr/>
            </p:nvSpPr>
            <p:spPr>
              <a:xfrm>
                <a:off x="6404491" y="2506324"/>
                <a:ext cx="5127570" cy="394062"/>
              </a:xfrm>
              <a:prstGeom prst="rect">
                <a:avLst/>
              </a:prstGeom>
              <a:noFill/>
            </p:spPr>
            <p:txBody>
              <a:bodyPr wrap="square" lIns="108000" rIns="108000" rtlCol="0">
                <a:spAutoFit/>
              </a:bodyPr>
              <a:lstStyle/>
              <a:p>
                <a:r>
                  <a:rPr lang="de-DE" altLang="ko-KR" sz="2700" dirty="0" err="1">
                    <a:latin typeface="Century Gothic" panose="020B0502020202020204" pitchFamily="34" charset="0"/>
                    <a:ea typeface="Verdana" panose="020B0604030504040204" pitchFamily="34" charset="0"/>
                    <a:cs typeface="Verdana" panose="020B0604030504040204" pitchFamily="34" charset="0"/>
                  </a:rPr>
                  <a:t>Presentation</a:t>
                </a:r>
                <a:r>
                  <a:rPr lang="de-DE" altLang="ko-KR" sz="2700" dirty="0">
                    <a:latin typeface="Century Gothic" panose="020B0502020202020204" pitchFamily="34" charset="0"/>
                    <a:ea typeface="Verdana" panose="020B0604030504040204" pitchFamily="34" charset="0"/>
                    <a:cs typeface="Verdana" panose="020B0604030504040204" pitchFamily="34" charset="0"/>
                  </a:rPr>
                  <a:t> </a:t>
                </a:r>
                <a:r>
                  <a:rPr lang="de-DE" altLang="ko-KR" sz="2700" dirty="0" err="1">
                    <a:latin typeface="Century Gothic" panose="020B0502020202020204" pitchFamily="34" charset="0"/>
                    <a:ea typeface="Verdana" panose="020B0604030504040204" pitchFamily="34" charset="0"/>
                    <a:cs typeface="Verdana" panose="020B0604030504040204" pitchFamily="34" charset="0"/>
                  </a:rPr>
                  <a:t>of</a:t>
                </a:r>
                <a:r>
                  <a:rPr lang="de-DE" altLang="ko-KR" sz="2700" dirty="0">
                    <a:latin typeface="Century Gothic" panose="020B0502020202020204" pitchFamily="34" charset="0"/>
                    <a:ea typeface="Verdana" panose="020B0604030504040204" pitchFamily="34" charset="0"/>
                    <a:cs typeface="Verdana" panose="020B0604030504040204" pitchFamily="34" charset="0"/>
                  </a:rPr>
                  <a:t> SDG.17 Consulting</a:t>
                </a:r>
                <a:endParaRPr lang="ko-KR" altLang="en-US" sz="2700" dirty="0">
                  <a:latin typeface="Century Gothic" panose="020B0502020202020204" pitchFamily="34" charset="0"/>
                  <a:cs typeface="Verdana" panose="020B0604030504040204" pitchFamily="34" charset="0"/>
                </a:endParaRPr>
              </a:p>
            </p:txBody>
          </p:sp>
          <p:sp>
            <p:nvSpPr>
              <p:cNvPr id="7" name="TextBox 6"/>
              <p:cNvSpPr txBox="1"/>
              <p:nvPr/>
            </p:nvSpPr>
            <p:spPr>
              <a:xfrm>
                <a:off x="5609420" y="2452589"/>
                <a:ext cx="958096" cy="501534"/>
              </a:xfrm>
              <a:prstGeom prst="rect">
                <a:avLst/>
              </a:prstGeom>
              <a:noFill/>
            </p:spPr>
            <p:txBody>
              <a:bodyPr wrap="square" lIns="108000" rIns="108000" rtlCol="0">
                <a:spAutoFit/>
              </a:bodyPr>
              <a:lstStyle/>
              <a:p>
                <a:pPr algn="ctr"/>
                <a:r>
                  <a:rPr lang="en-US" altLang="ko-KR" sz="3600" dirty="0">
                    <a:latin typeface="Century Gothic" panose="020B0502020202020204" pitchFamily="34" charset="0"/>
                    <a:ea typeface="Verdana" panose="020B0604030504040204" pitchFamily="34" charset="0"/>
                    <a:cs typeface="Verdana" panose="020B0604030504040204" pitchFamily="34" charset="0"/>
                  </a:rPr>
                  <a:t>1.</a:t>
                </a:r>
                <a:endParaRPr lang="ko-KR" altLang="en-US" sz="3600" dirty="0">
                  <a:latin typeface="Century Gothic" panose="020B0502020202020204" pitchFamily="34" charset="0"/>
                  <a:cs typeface="Verdana" panose="020B0604030504040204" pitchFamily="34" charset="0"/>
                </a:endParaRPr>
              </a:p>
            </p:txBody>
          </p:sp>
        </p:grpSp>
        <p:grpSp>
          <p:nvGrpSpPr>
            <p:cNvPr id="17" name="Group 16">
              <a:extLst>
                <a:ext uri="{FF2B5EF4-FFF2-40B4-BE49-F238E27FC236}">
                  <a16:creationId xmlns:a16="http://schemas.microsoft.com/office/drawing/2014/main" id="{20EFF719-BE80-4294-AE80-D8BDD4A6F51E}"/>
                </a:ext>
              </a:extLst>
            </p:cNvPr>
            <p:cNvGrpSpPr/>
            <p:nvPr/>
          </p:nvGrpSpPr>
          <p:grpSpPr>
            <a:xfrm>
              <a:off x="5627548" y="3179531"/>
              <a:ext cx="5336530" cy="759584"/>
              <a:chOff x="5631872" y="2870864"/>
              <a:chExt cx="5336530" cy="759584"/>
            </a:xfrm>
          </p:grpSpPr>
          <p:grpSp>
            <p:nvGrpSpPr>
              <p:cNvPr id="18" name="Group 17">
                <a:extLst>
                  <a:ext uri="{FF2B5EF4-FFF2-40B4-BE49-F238E27FC236}">
                    <a16:creationId xmlns:a16="http://schemas.microsoft.com/office/drawing/2014/main" id="{A3F0793B-F456-4372-9968-14B1B4CC92FE}"/>
                  </a:ext>
                </a:extLst>
              </p:cNvPr>
              <p:cNvGrpSpPr/>
              <p:nvPr/>
            </p:nvGrpSpPr>
            <p:grpSpPr>
              <a:xfrm>
                <a:off x="6438156" y="2913971"/>
                <a:ext cx="4530246" cy="716477"/>
                <a:chOff x="6747897" y="1949225"/>
                <a:chExt cx="4530246" cy="716477"/>
              </a:xfrm>
            </p:grpSpPr>
            <p:sp>
              <p:nvSpPr>
                <p:cNvPr id="20" name="TextBox 19">
                  <a:extLst>
                    <a:ext uri="{FF2B5EF4-FFF2-40B4-BE49-F238E27FC236}">
                      <a16:creationId xmlns:a16="http://schemas.microsoft.com/office/drawing/2014/main" id="{9113A8D8-E9F3-4462-B979-57705D4707CC}"/>
                    </a:ext>
                  </a:extLst>
                </p:cNvPr>
                <p:cNvSpPr txBox="1"/>
                <p:nvPr/>
              </p:nvSpPr>
              <p:spPr>
                <a:xfrm>
                  <a:off x="6770451" y="2090617"/>
                  <a:ext cx="4507692" cy="214943"/>
                </a:xfrm>
                <a:prstGeom prst="rect">
                  <a:avLst/>
                </a:prstGeom>
                <a:noFill/>
              </p:spPr>
              <p:txBody>
                <a:bodyPr wrap="square" rtlCol="0">
                  <a:spAutoFit/>
                </a:bodyPr>
                <a:lstStyle/>
                <a:p>
                  <a:endParaRPr lang="en-US" altLang="ko-KR" sz="1200" dirty="0">
                    <a:latin typeface="Century Gothic" panose="020B0502020202020204" pitchFamily="34" charset="0"/>
                    <a:ea typeface="Verdana" panose="020B0604030504040204" pitchFamily="34" charset="0"/>
                    <a:cs typeface="Verdana" panose="020B0604030504040204" pitchFamily="34" charset="0"/>
                  </a:endParaRPr>
                </a:p>
              </p:txBody>
            </p:sp>
            <p:sp>
              <p:nvSpPr>
                <p:cNvPr id="21" name="TextBox 20">
                  <a:extLst>
                    <a:ext uri="{FF2B5EF4-FFF2-40B4-BE49-F238E27FC236}">
                      <a16:creationId xmlns:a16="http://schemas.microsoft.com/office/drawing/2014/main" id="{B39C4717-4026-4D05-A2CF-7DD355C79381}"/>
                    </a:ext>
                  </a:extLst>
                </p:cNvPr>
                <p:cNvSpPr txBox="1"/>
                <p:nvPr/>
              </p:nvSpPr>
              <p:spPr>
                <a:xfrm>
                  <a:off x="6747897" y="1949225"/>
                  <a:ext cx="4507692" cy="716477"/>
                </a:xfrm>
                <a:prstGeom prst="rect">
                  <a:avLst/>
                </a:prstGeom>
                <a:noFill/>
              </p:spPr>
              <p:txBody>
                <a:bodyPr wrap="square" lIns="108000" rIns="108000" rtlCol="0">
                  <a:spAutoFit/>
                </a:bodyPr>
                <a:lstStyle/>
                <a:p>
                  <a:r>
                    <a:rPr lang="en-US" altLang="ko-KR" sz="2700" dirty="0">
                      <a:latin typeface="Century Gothic" panose="020B0502020202020204" pitchFamily="34" charset="0"/>
                      <a:ea typeface="Verdana" panose="020B0604030504040204" pitchFamily="34" charset="0"/>
                      <a:cs typeface="Verdana" panose="020B0604030504040204" pitchFamily="34" charset="0"/>
                    </a:rPr>
                    <a:t>SDGs Benchmarks for PPPs</a:t>
                  </a:r>
                  <a:endParaRPr lang="ko-KR" altLang="en-US" sz="2700" dirty="0">
                    <a:latin typeface="Century Gothic" panose="020B0502020202020204" pitchFamily="34" charset="0"/>
                    <a:cs typeface="Verdana" panose="020B0604030504040204" pitchFamily="34" charset="0"/>
                  </a:endParaRPr>
                </a:p>
              </p:txBody>
            </p:sp>
          </p:grpSp>
          <p:sp>
            <p:nvSpPr>
              <p:cNvPr id="19" name="TextBox 18">
                <a:extLst>
                  <a:ext uri="{FF2B5EF4-FFF2-40B4-BE49-F238E27FC236}">
                    <a16:creationId xmlns:a16="http://schemas.microsoft.com/office/drawing/2014/main" id="{275D30CB-5C36-4D09-BC90-0B224EA2A980}"/>
                  </a:ext>
                </a:extLst>
              </p:cNvPr>
              <p:cNvSpPr txBox="1"/>
              <p:nvPr/>
            </p:nvSpPr>
            <p:spPr>
              <a:xfrm>
                <a:off x="5631872" y="2870864"/>
                <a:ext cx="958096" cy="501534"/>
              </a:xfrm>
              <a:prstGeom prst="rect">
                <a:avLst/>
              </a:prstGeom>
              <a:noFill/>
            </p:spPr>
            <p:txBody>
              <a:bodyPr wrap="square" lIns="108000" rIns="108000" rtlCol="0">
                <a:spAutoFit/>
              </a:bodyPr>
              <a:lstStyle/>
              <a:p>
                <a:pPr algn="ctr"/>
                <a:r>
                  <a:rPr lang="en-US" altLang="ko-KR" sz="3600" dirty="0">
                    <a:latin typeface="Century Gothic" panose="020B0502020202020204" pitchFamily="34" charset="0"/>
                    <a:ea typeface="Verdana" panose="020B0604030504040204" pitchFamily="34" charset="0"/>
                    <a:cs typeface="Verdana" panose="020B0604030504040204" pitchFamily="34" charset="0"/>
                  </a:rPr>
                  <a:t>3.</a:t>
                </a:r>
                <a:endParaRPr lang="ko-KR" altLang="en-US" sz="3600" dirty="0">
                  <a:latin typeface="Century Gothic" panose="020B0502020202020204" pitchFamily="34" charset="0"/>
                  <a:cs typeface="Verdana" panose="020B0604030504040204" pitchFamily="34" charset="0"/>
                </a:endParaRPr>
              </a:p>
            </p:txBody>
          </p:sp>
        </p:grpSp>
        <p:sp>
          <p:nvSpPr>
            <p:cNvPr id="25" name="TextBox 24">
              <a:extLst>
                <a:ext uri="{FF2B5EF4-FFF2-40B4-BE49-F238E27FC236}">
                  <a16:creationId xmlns:a16="http://schemas.microsoft.com/office/drawing/2014/main" id="{186DEDCC-7252-48C1-87A1-C3FBABB80FB9}"/>
                </a:ext>
              </a:extLst>
            </p:cNvPr>
            <p:cNvSpPr txBox="1"/>
            <p:nvPr/>
          </p:nvSpPr>
          <p:spPr>
            <a:xfrm>
              <a:off x="6490784" y="4550037"/>
              <a:ext cx="4507692" cy="214943"/>
            </a:xfrm>
            <a:prstGeom prst="rect">
              <a:avLst/>
            </a:prstGeom>
            <a:noFill/>
          </p:spPr>
          <p:txBody>
            <a:bodyPr wrap="square" rtlCol="0">
              <a:spAutoFit/>
            </a:bodyPr>
            <a:lstStyle/>
            <a:p>
              <a:endParaRPr lang="en-US" altLang="ko-KR" sz="1200" dirty="0">
                <a:latin typeface="Century Gothic" panose="020B0502020202020204" pitchFamily="34" charset="0"/>
                <a:ea typeface="Verdana" panose="020B0604030504040204" pitchFamily="34" charset="0"/>
                <a:cs typeface="Verdana" panose="020B0604030504040204" pitchFamily="34" charset="0"/>
              </a:endParaRPr>
            </a:p>
          </p:txBody>
        </p:sp>
      </p:grpSp>
      <p:grpSp>
        <p:nvGrpSpPr>
          <p:cNvPr id="4" name="Gruppieren 3">
            <a:extLst>
              <a:ext uri="{FF2B5EF4-FFF2-40B4-BE49-F238E27FC236}">
                <a16:creationId xmlns:a16="http://schemas.microsoft.com/office/drawing/2014/main" id="{8CEFB3B3-788A-E148-A681-7640CCD3A504}"/>
              </a:ext>
            </a:extLst>
          </p:cNvPr>
          <p:cNvGrpSpPr/>
          <p:nvPr/>
        </p:nvGrpSpPr>
        <p:grpSpPr>
          <a:xfrm>
            <a:off x="11349784" y="0"/>
            <a:ext cx="842216" cy="6858000"/>
            <a:chOff x="11349784" y="0"/>
            <a:chExt cx="842216" cy="6858000"/>
          </a:xfrm>
        </p:grpSpPr>
        <p:sp>
          <p:nvSpPr>
            <p:cNvPr id="32" name="Rectangle 31">
              <a:extLst>
                <a:ext uri="{FF2B5EF4-FFF2-40B4-BE49-F238E27FC236}">
                  <a16:creationId xmlns:a16="http://schemas.microsoft.com/office/drawing/2014/main" id="{7EB02D49-8C0B-40D9-818D-EACE6BC422B7}"/>
                </a:ext>
              </a:extLst>
            </p:cNvPr>
            <p:cNvSpPr/>
            <p:nvPr/>
          </p:nvSpPr>
          <p:spPr>
            <a:xfrm>
              <a:off x="11770892" y="0"/>
              <a:ext cx="421108" cy="6858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entury Gothic" panose="020B0502020202020204" pitchFamily="34" charset="0"/>
              </a:endParaRPr>
            </a:p>
          </p:txBody>
        </p:sp>
        <p:sp>
          <p:nvSpPr>
            <p:cNvPr id="33" name="Rectangle 32">
              <a:extLst>
                <a:ext uri="{FF2B5EF4-FFF2-40B4-BE49-F238E27FC236}">
                  <a16:creationId xmlns:a16="http://schemas.microsoft.com/office/drawing/2014/main" id="{088F0E76-DED9-47A2-9146-B3DD1A3BBB79}"/>
                </a:ext>
              </a:extLst>
            </p:cNvPr>
            <p:cNvSpPr/>
            <p:nvPr/>
          </p:nvSpPr>
          <p:spPr>
            <a:xfrm>
              <a:off x="11349784" y="0"/>
              <a:ext cx="421108" cy="6858000"/>
            </a:xfrm>
            <a:prstGeom prst="rect">
              <a:avLst/>
            </a:prstGeom>
            <a:solidFill>
              <a:schemeClr val="accent3">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entury Gothic" panose="020B0502020202020204" pitchFamily="34" charset="0"/>
              </a:endParaRPr>
            </a:p>
          </p:txBody>
        </p:sp>
      </p:grpSp>
      <p:pic>
        <p:nvPicPr>
          <p:cNvPr id="27" name="Grafik 26">
            <a:extLst>
              <a:ext uri="{FF2B5EF4-FFF2-40B4-BE49-F238E27FC236}">
                <a16:creationId xmlns:a16="http://schemas.microsoft.com/office/drawing/2014/main" id="{2BAA980B-61EB-1646-BC36-26206603F7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3" y="-4424"/>
            <a:ext cx="2989275" cy="2087929"/>
          </a:xfrm>
          <a:prstGeom prst="rect">
            <a:avLst/>
          </a:prstGeom>
        </p:spPr>
      </p:pic>
      <p:sp>
        <p:nvSpPr>
          <p:cNvPr id="28" name="TextBox 6">
            <a:extLst>
              <a:ext uri="{FF2B5EF4-FFF2-40B4-BE49-F238E27FC236}">
                <a16:creationId xmlns:a16="http://schemas.microsoft.com/office/drawing/2014/main" id="{F1884192-2478-FD4A-A604-B8AACF3085EA}"/>
              </a:ext>
            </a:extLst>
          </p:cNvPr>
          <p:cNvSpPr txBox="1"/>
          <p:nvPr/>
        </p:nvSpPr>
        <p:spPr>
          <a:xfrm>
            <a:off x="3712039" y="2447740"/>
            <a:ext cx="958096" cy="646331"/>
          </a:xfrm>
          <a:prstGeom prst="rect">
            <a:avLst/>
          </a:prstGeom>
          <a:noFill/>
        </p:spPr>
        <p:txBody>
          <a:bodyPr wrap="square" lIns="108000" rIns="108000" rtlCol="0">
            <a:spAutoFit/>
          </a:bodyPr>
          <a:lstStyle/>
          <a:p>
            <a:pPr algn="ctr"/>
            <a:r>
              <a:rPr lang="en-US" altLang="ko-KR" sz="3600" dirty="0">
                <a:latin typeface="Century Gothic" panose="020B0502020202020204" pitchFamily="34" charset="0"/>
                <a:ea typeface="Verdana" panose="020B0604030504040204" pitchFamily="34" charset="0"/>
                <a:cs typeface="Verdana" panose="020B0604030504040204" pitchFamily="34" charset="0"/>
              </a:rPr>
              <a:t>2.</a:t>
            </a:r>
            <a:endParaRPr lang="ko-KR" altLang="en-US" sz="3600" dirty="0">
              <a:latin typeface="Century Gothic" panose="020B0502020202020204" pitchFamily="34" charset="0"/>
              <a:cs typeface="Verdana" panose="020B0604030504040204" pitchFamily="34" charset="0"/>
            </a:endParaRPr>
          </a:p>
        </p:txBody>
      </p:sp>
      <p:sp>
        <p:nvSpPr>
          <p:cNvPr id="29" name="TextBox 8">
            <a:extLst>
              <a:ext uri="{FF2B5EF4-FFF2-40B4-BE49-F238E27FC236}">
                <a16:creationId xmlns:a16="http://schemas.microsoft.com/office/drawing/2014/main" id="{666DD20C-4C5D-9044-8654-FD7E3620DC7E}"/>
              </a:ext>
            </a:extLst>
          </p:cNvPr>
          <p:cNvSpPr txBox="1"/>
          <p:nvPr/>
        </p:nvSpPr>
        <p:spPr>
          <a:xfrm>
            <a:off x="4624953" y="2531794"/>
            <a:ext cx="5062411" cy="507831"/>
          </a:xfrm>
          <a:prstGeom prst="rect">
            <a:avLst/>
          </a:prstGeom>
          <a:noFill/>
        </p:spPr>
        <p:txBody>
          <a:bodyPr wrap="square" lIns="108000" rIns="108000" rtlCol="0">
            <a:spAutoFit/>
          </a:bodyPr>
          <a:lstStyle/>
          <a:p>
            <a:r>
              <a:rPr lang="de-DE" altLang="ko-KR" sz="2700" dirty="0">
                <a:latin typeface="Century Gothic" panose="020B0502020202020204" pitchFamily="34" charset="0"/>
                <a:ea typeface="Verdana" panose="020B0604030504040204" pitchFamily="34" charset="0"/>
                <a:cs typeface="Verdana" panose="020B0604030504040204" pitchFamily="34" charset="0"/>
              </a:rPr>
              <a:t>SDGs </a:t>
            </a:r>
            <a:r>
              <a:rPr lang="de-DE" altLang="ko-KR" sz="2700" dirty="0" err="1">
                <a:latin typeface="Century Gothic" panose="020B0502020202020204" pitchFamily="34" charset="0"/>
                <a:ea typeface="Verdana" panose="020B0604030504040204" pitchFamily="34" charset="0"/>
                <a:cs typeface="Verdana" panose="020B0604030504040204" pitchFamily="34" charset="0"/>
              </a:rPr>
              <a:t>and</a:t>
            </a:r>
            <a:r>
              <a:rPr lang="de-DE" altLang="ko-KR" sz="2700" dirty="0">
                <a:latin typeface="Century Gothic" panose="020B0502020202020204" pitchFamily="34" charset="0"/>
                <a:ea typeface="Verdana" panose="020B0604030504040204" pitchFamily="34" charset="0"/>
                <a:cs typeface="Verdana" panose="020B0604030504040204" pitchFamily="34" charset="0"/>
              </a:rPr>
              <a:t> PPPs</a:t>
            </a:r>
            <a:endParaRPr lang="ko-KR" altLang="en-US" sz="2700" dirty="0">
              <a:latin typeface="Century Gothic" panose="020B0502020202020204" pitchFamily="34" charset="0"/>
              <a:cs typeface="Verdana" panose="020B0604030504040204" pitchFamily="34" charset="0"/>
            </a:endParaRPr>
          </a:p>
        </p:txBody>
      </p:sp>
    </p:spTree>
    <p:extLst>
      <p:ext uri="{BB962C8B-B14F-4D97-AF65-F5344CB8AC3E}">
        <p14:creationId xmlns:p14="http://schemas.microsoft.com/office/powerpoint/2010/main" val="4033384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84537D-3228-374E-84F3-F296D896A738}"/>
              </a:ext>
            </a:extLst>
          </p:cNvPr>
          <p:cNvSpPr>
            <a:spLocks noGrp="1"/>
          </p:cNvSpPr>
          <p:nvPr>
            <p:ph type="title"/>
          </p:nvPr>
        </p:nvSpPr>
        <p:spPr>
          <a:xfrm>
            <a:off x="5612358" y="1011096"/>
            <a:ext cx="6538569" cy="667234"/>
          </a:xfrm>
        </p:spPr>
        <p:txBody>
          <a:bodyPr/>
          <a:lstStyle/>
          <a:p>
            <a:r>
              <a:rPr lang="de-UA" dirty="0"/>
              <a:t>Benchmark: </a:t>
            </a:r>
            <a:br>
              <a:rPr lang="de-UA" dirty="0"/>
            </a:br>
            <a:r>
              <a:rPr lang="de-UA" dirty="0"/>
              <a:t>Use of Materials/Waste</a:t>
            </a:r>
            <a:br>
              <a:rPr lang="de-UA" dirty="0"/>
            </a:br>
            <a:r>
              <a:rPr lang="de-DE" sz="1600" dirty="0" err="1"/>
              <a:t>Tonnes</a:t>
            </a:r>
            <a:r>
              <a:rPr lang="de-DE" sz="1600" dirty="0"/>
              <a:t> (</a:t>
            </a:r>
            <a:r>
              <a:rPr lang="de-DE" sz="1600" dirty="0" err="1"/>
              <a:t>as</a:t>
            </a:r>
            <a:r>
              <a:rPr lang="de-DE" sz="1600" dirty="0"/>
              <a:t> % </a:t>
            </a:r>
            <a:r>
              <a:rPr lang="de-DE" sz="1600" dirty="0" err="1"/>
              <a:t>of</a:t>
            </a:r>
            <a:r>
              <a:rPr lang="de-DE" sz="1600" dirty="0"/>
              <a:t> total)/</a:t>
            </a:r>
            <a:r>
              <a:rPr lang="de-DE" sz="1600" dirty="0" err="1"/>
              <a:t>Tonnes</a:t>
            </a:r>
            <a:r>
              <a:rPr lang="de-DE" sz="1600" dirty="0"/>
              <a:t>/</a:t>
            </a:r>
            <a:r>
              <a:rPr lang="de-DE" sz="1600" dirty="0" err="1"/>
              <a:t>year</a:t>
            </a:r>
            <a:r>
              <a:rPr lang="de-DE" dirty="0"/>
              <a:t/>
            </a:r>
            <a:br>
              <a:rPr lang="de-DE" dirty="0"/>
            </a:br>
            <a:endParaRPr lang="de-UA" dirty="0"/>
          </a:p>
        </p:txBody>
      </p:sp>
      <p:pic>
        <p:nvPicPr>
          <p:cNvPr id="5" name="Bildplatzhalter 4">
            <a:extLst>
              <a:ext uri="{FF2B5EF4-FFF2-40B4-BE49-F238E27FC236}">
                <a16:creationId xmlns:a16="http://schemas.microsoft.com/office/drawing/2014/main" id="{BD57FC09-4BC0-BC43-A0C9-FF8812430775}"/>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3141" b="3141"/>
          <a:stretch>
            <a:fillRect/>
          </a:stretch>
        </p:blipFill>
        <p:spPr/>
      </p:pic>
      <p:pic>
        <p:nvPicPr>
          <p:cNvPr id="8" name="Grafik 7">
            <a:extLst>
              <a:ext uri="{FF2B5EF4-FFF2-40B4-BE49-F238E27FC236}">
                <a16:creationId xmlns:a16="http://schemas.microsoft.com/office/drawing/2014/main" id="{F833FDE4-A9E8-AD4B-8F6C-7B98315F94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280" y="3102015"/>
            <a:ext cx="2327797" cy="2770078"/>
          </a:xfrm>
          <a:prstGeom prst="rect">
            <a:avLst/>
          </a:prstGeom>
        </p:spPr>
      </p:pic>
      <p:sp>
        <p:nvSpPr>
          <p:cNvPr id="10" name="Textfeld 9">
            <a:extLst>
              <a:ext uri="{FF2B5EF4-FFF2-40B4-BE49-F238E27FC236}">
                <a16:creationId xmlns:a16="http://schemas.microsoft.com/office/drawing/2014/main" id="{43EFC4AC-A5FE-C84E-B7B1-3A3D2CE20FA3}"/>
              </a:ext>
            </a:extLst>
          </p:cNvPr>
          <p:cNvSpPr txBox="1"/>
          <p:nvPr/>
        </p:nvSpPr>
        <p:spPr>
          <a:xfrm>
            <a:off x="5258986" y="3640873"/>
            <a:ext cx="3050835" cy="1661993"/>
          </a:xfrm>
          <a:prstGeom prst="rect">
            <a:avLst/>
          </a:prstGeom>
          <a:noFill/>
        </p:spPr>
        <p:txBody>
          <a:bodyPr wrap="none" rtlCol="0">
            <a:spAutoFit/>
          </a:bodyPr>
          <a:lstStyle/>
          <a:p>
            <a:pPr marL="285750" indent="-285750">
              <a:buFont typeface="Arial" panose="020B0604020202020204" pitchFamily="34" charset="0"/>
              <a:buChar char="•"/>
            </a:pPr>
            <a:r>
              <a:rPr lang="de-UA" sz="1400" dirty="0">
                <a:latin typeface="Century Gothic" panose="020B0502020202020204" pitchFamily="34" charset="0"/>
              </a:rPr>
              <a:t>Reduction of Waste</a:t>
            </a:r>
          </a:p>
          <a:p>
            <a:pPr marL="285750" indent="-285750">
              <a:buFont typeface="Arial" panose="020B0604020202020204" pitchFamily="34" charset="0"/>
              <a:buChar char="•"/>
            </a:pPr>
            <a:r>
              <a:rPr lang="de-UA" sz="1400" dirty="0">
                <a:latin typeface="Century Gothic" panose="020B0502020202020204" pitchFamily="34" charset="0"/>
              </a:rPr>
              <a:t>Reuse</a:t>
            </a:r>
          </a:p>
          <a:p>
            <a:pPr marL="285750" indent="-285750">
              <a:buFont typeface="Arial" panose="020B0604020202020204" pitchFamily="34" charset="0"/>
              <a:buChar char="•"/>
            </a:pPr>
            <a:r>
              <a:rPr lang="de-UA" sz="1400" dirty="0">
                <a:latin typeface="Century Gothic" panose="020B0502020202020204" pitchFamily="34" charset="0"/>
              </a:rPr>
              <a:t>Composting</a:t>
            </a:r>
          </a:p>
          <a:p>
            <a:pPr marL="285750" indent="-285750">
              <a:buFont typeface="Arial" panose="020B0604020202020204" pitchFamily="34" charset="0"/>
              <a:buChar char="•"/>
            </a:pPr>
            <a:r>
              <a:rPr lang="de-UA" sz="1400" dirty="0">
                <a:latin typeface="Century Gothic" panose="020B0502020202020204" pitchFamily="34" charset="0"/>
              </a:rPr>
              <a:t>Recycling</a:t>
            </a:r>
          </a:p>
          <a:p>
            <a:pPr marL="285750" indent="-285750">
              <a:buFont typeface="Arial" panose="020B0604020202020204" pitchFamily="34" charset="0"/>
              <a:buChar char="•"/>
            </a:pPr>
            <a:r>
              <a:rPr lang="de-UA" sz="1400" dirty="0">
                <a:latin typeface="Century Gothic" panose="020B0502020202020204" pitchFamily="34" charset="0"/>
              </a:rPr>
              <a:t>Anaerobic Digestion</a:t>
            </a:r>
          </a:p>
          <a:p>
            <a:pPr marL="285750" indent="-285750">
              <a:buFont typeface="Arial" panose="020B0604020202020204" pitchFamily="34" charset="0"/>
              <a:buChar char="•"/>
            </a:pPr>
            <a:r>
              <a:rPr lang="de-UA" sz="1400" dirty="0">
                <a:latin typeface="Century Gothic" panose="020B0502020202020204" pitchFamily="34" charset="0"/>
              </a:rPr>
              <a:t>Other Procesing Technologies</a:t>
            </a:r>
          </a:p>
          <a:p>
            <a:endParaRPr lang="de-UA" dirty="0"/>
          </a:p>
        </p:txBody>
      </p:sp>
      <p:sp>
        <p:nvSpPr>
          <p:cNvPr id="11" name="Rechteck 10">
            <a:extLst>
              <a:ext uri="{FF2B5EF4-FFF2-40B4-BE49-F238E27FC236}">
                <a16:creationId xmlns:a16="http://schemas.microsoft.com/office/drawing/2014/main" id="{2F9F63C3-014F-7849-B312-641E7302A6C2}"/>
              </a:ext>
            </a:extLst>
          </p:cNvPr>
          <p:cNvSpPr/>
          <p:nvPr/>
        </p:nvSpPr>
        <p:spPr>
          <a:xfrm>
            <a:off x="5261821" y="1967104"/>
            <a:ext cx="6096000" cy="1384995"/>
          </a:xfrm>
          <a:prstGeom prst="rect">
            <a:avLst/>
          </a:prstGeom>
        </p:spPr>
        <p:txBody>
          <a:bodyPr>
            <a:spAutoFit/>
          </a:bodyPr>
          <a:lstStyle/>
          <a:p>
            <a:r>
              <a:rPr lang="en-GB" sz="1400" dirty="0">
                <a:latin typeface="Century Gothic" panose="020B0502020202020204" pitchFamily="34" charset="0"/>
              </a:rPr>
              <a:t>Project should achieve an average 90% or greater overall diversion from landfill, incineration (WTE), and the environment for solid, non-hazardous wastes (referred to as “materials” herein) for the most recent 12 months. Diverted materials are reduced, reused, recycled, composted and/or recovered for productive use in nature or the economy.</a:t>
            </a:r>
            <a:endParaRPr lang="en-GB" sz="1400" dirty="0">
              <a:effectLst/>
              <a:latin typeface="Century Gothic" panose="020B0502020202020204" pitchFamily="34" charset="0"/>
            </a:endParaRPr>
          </a:p>
        </p:txBody>
      </p:sp>
      <p:sp>
        <p:nvSpPr>
          <p:cNvPr id="12" name="Rechteck 11">
            <a:extLst>
              <a:ext uri="{FF2B5EF4-FFF2-40B4-BE49-F238E27FC236}">
                <a16:creationId xmlns:a16="http://schemas.microsoft.com/office/drawing/2014/main" id="{CE25F343-E851-5E43-8889-5873C7FE30CD}"/>
              </a:ext>
            </a:extLst>
          </p:cNvPr>
          <p:cNvSpPr/>
          <p:nvPr/>
        </p:nvSpPr>
        <p:spPr>
          <a:xfrm>
            <a:off x="364813" y="6065103"/>
            <a:ext cx="2586731" cy="400110"/>
          </a:xfrm>
          <a:prstGeom prst="rect">
            <a:avLst/>
          </a:prstGeom>
        </p:spPr>
        <p:txBody>
          <a:bodyPr wrap="square">
            <a:spAutoFit/>
          </a:bodyPr>
          <a:lstStyle/>
          <a:p>
            <a:r>
              <a:rPr lang="de-UA" sz="1000" dirty="0"/>
              <a:t>https://true.gbci.org/sites/default/files/resources/TRUE_RatingSystemGuide_r1.pdf</a:t>
            </a:r>
          </a:p>
        </p:txBody>
      </p:sp>
    </p:spTree>
    <p:extLst>
      <p:ext uri="{BB962C8B-B14F-4D97-AF65-F5344CB8AC3E}">
        <p14:creationId xmlns:p14="http://schemas.microsoft.com/office/powerpoint/2010/main" val="31430588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BENCHMARK N5</a:t>
            </a:r>
            <a:r>
              <a:rPr lang="de-DE" sz="3600" dirty="0"/>
              <a:t/>
            </a:r>
            <a:br>
              <a:rPr lang="de-DE" sz="3600" dirty="0"/>
            </a:br>
            <a:r>
              <a:rPr lang="de-DE" sz="3200" dirty="0" err="1"/>
              <a:t>Circular</a:t>
            </a:r>
            <a:r>
              <a:rPr lang="de-DE" sz="3200" dirty="0"/>
              <a:t> Economy</a:t>
            </a:r>
            <a:endParaRPr lang="ko-KR" altLang="en-US" sz="3200" dirty="0"/>
          </a:p>
        </p:txBody>
      </p:sp>
      <p:pic>
        <p:nvPicPr>
          <p:cNvPr id="14" name="Grafik 13">
            <a:extLst>
              <a:ext uri="{FF2B5EF4-FFF2-40B4-BE49-F238E27FC236}">
                <a16:creationId xmlns:a16="http://schemas.microsoft.com/office/drawing/2014/main" id="{346C131C-238D-5645-8AA5-9FA167B54F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083" y="0"/>
            <a:ext cx="3622578" cy="3641603"/>
          </a:xfrm>
          <a:prstGeom prst="rect">
            <a:avLst/>
          </a:prstGeom>
        </p:spPr>
      </p:pic>
      <p:sp>
        <p:nvSpPr>
          <p:cNvPr id="13" name="TextBox 11">
            <a:extLst>
              <a:ext uri="{FF2B5EF4-FFF2-40B4-BE49-F238E27FC236}">
                <a16:creationId xmlns:a16="http://schemas.microsoft.com/office/drawing/2014/main" id="{0FE59664-2F3C-BE41-AE84-B4B088BD589F}"/>
              </a:ext>
            </a:extLst>
          </p:cNvPr>
          <p:cNvSpPr txBox="1"/>
          <p:nvPr/>
        </p:nvSpPr>
        <p:spPr>
          <a:xfrm>
            <a:off x="5118556" y="1782395"/>
            <a:ext cx="6601628" cy="3293209"/>
          </a:xfrm>
          <a:prstGeom prst="rect">
            <a:avLst/>
          </a:prstGeom>
          <a:noFill/>
        </p:spPr>
        <p:txBody>
          <a:bodyPr wrap="square" rtlCol="0">
            <a:spAutoFit/>
          </a:bodyPr>
          <a:lstStyle/>
          <a:p>
            <a:endParaRPr lang="en-US" sz="1400" dirty="0">
              <a:solidFill>
                <a:srgbClr val="22778F"/>
              </a:solidFill>
              <a:latin typeface="Century Gothic" panose="020B0502020202020204" pitchFamily="34" charset="0"/>
              <a:cs typeface="Verdana"/>
            </a:endParaRPr>
          </a:p>
          <a:p>
            <a:pPr marL="285750" indent="-285750">
              <a:lnSpc>
                <a:spcPct val="130000"/>
              </a:lnSpc>
              <a:buFont typeface="Arial"/>
              <a:buChar char="•"/>
            </a:pPr>
            <a:r>
              <a:rPr lang="en-US" sz="1400" dirty="0">
                <a:solidFill>
                  <a:srgbClr val="000000"/>
                </a:solidFill>
                <a:latin typeface="Century Gothic" panose="020B0502020202020204" pitchFamily="34" charset="0"/>
                <a:cs typeface="Verdana"/>
              </a:rPr>
              <a:t>Refurbishing</a:t>
            </a:r>
            <a:r>
              <a:rPr lang="ru-RU" sz="1400" dirty="0">
                <a:solidFill>
                  <a:srgbClr val="000000"/>
                </a:solidFill>
                <a:latin typeface="Century Gothic" panose="020B0502020202020204" pitchFamily="34" charset="0"/>
                <a:cs typeface="Verdana"/>
              </a:rPr>
              <a:t>/</a:t>
            </a:r>
            <a:r>
              <a:rPr lang="de-DE" sz="1400" dirty="0" err="1">
                <a:solidFill>
                  <a:srgbClr val="000000"/>
                </a:solidFill>
                <a:latin typeface="Century Gothic" panose="020B0502020202020204" pitchFamily="34" charset="0"/>
                <a:cs typeface="Verdana"/>
              </a:rPr>
              <a:t>re-manufacturing</a:t>
            </a:r>
            <a:r>
              <a:rPr lang="en-US" sz="1400" dirty="0">
                <a:solidFill>
                  <a:srgbClr val="000000"/>
                </a:solidFill>
                <a:latin typeface="Century Gothic" panose="020B0502020202020204" pitchFamily="34" charset="0"/>
                <a:cs typeface="Verdana"/>
              </a:rPr>
              <a:t> of medical equipment (Philips, Siemens, GE)</a:t>
            </a:r>
            <a:endParaRPr lang="de-DE" sz="1400" dirty="0">
              <a:solidFill>
                <a:srgbClr val="000000"/>
              </a:solidFill>
              <a:latin typeface="Century Gothic" panose="020B0502020202020204" pitchFamily="34" charset="0"/>
              <a:cs typeface="Verdana"/>
            </a:endParaRPr>
          </a:p>
          <a:p>
            <a:pPr marL="285750" indent="-285750">
              <a:lnSpc>
                <a:spcPct val="130000"/>
              </a:lnSpc>
              <a:buFont typeface="Arial"/>
              <a:buChar char="•"/>
            </a:pPr>
            <a:r>
              <a:rPr lang="en-US" sz="1400" dirty="0">
                <a:solidFill>
                  <a:srgbClr val="000000"/>
                </a:solidFill>
                <a:latin typeface="Century Gothic" panose="020B0502020202020204" pitchFamily="34" charset="0"/>
                <a:cs typeface="Verdana"/>
              </a:rPr>
              <a:t>No use of plastic in the EU by 2021. Complete ban on plenty of single- use products, the use of plastics for which no alternatives currently exist – mostly food packaging – will have to be cut down by 25 percent by 2025.</a:t>
            </a:r>
            <a:endParaRPr lang="de-DE" sz="1400" dirty="0">
              <a:solidFill>
                <a:srgbClr val="000000"/>
              </a:solidFill>
              <a:latin typeface="Century Gothic" panose="020B0502020202020204" pitchFamily="34" charset="0"/>
              <a:cs typeface="Verdana"/>
            </a:endParaRPr>
          </a:p>
          <a:p>
            <a:pPr marL="285750" indent="-285750">
              <a:lnSpc>
                <a:spcPct val="130000"/>
              </a:lnSpc>
              <a:buFont typeface="Arial"/>
              <a:buChar char="•"/>
            </a:pPr>
            <a:r>
              <a:rPr lang="en-US" sz="1400" dirty="0">
                <a:solidFill>
                  <a:srgbClr val="000000"/>
                </a:solidFill>
                <a:latin typeface="Century Gothic" panose="020B0502020202020204" pitchFamily="34" charset="0"/>
                <a:cs typeface="Verdana"/>
              </a:rPr>
              <a:t>Recycling of  medical, food and other waste- concept of circular economy</a:t>
            </a:r>
            <a:endParaRPr lang="de-DE" sz="1400" dirty="0">
              <a:solidFill>
                <a:srgbClr val="000000"/>
              </a:solidFill>
              <a:latin typeface="Century Gothic" panose="020B0502020202020204" pitchFamily="34" charset="0"/>
              <a:cs typeface="Verdana"/>
            </a:endParaRPr>
          </a:p>
          <a:p>
            <a:pPr marL="285750" indent="-285750">
              <a:lnSpc>
                <a:spcPct val="130000"/>
              </a:lnSpc>
              <a:buFont typeface="Arial"/>
              <a:buChar char="•"/>
            </a:pPr>
            <a:r>
              <a:rPr lang="en-US" sz="1400" dirty="0">
                <a:solidFill>
                  <a:srgbClr val="000000"/>
                </a:solidFill>
                <a:latin typeface="Century Gothic" panose="020B0502020202020204" pitchFamily="34" charset="0"/>
                <a:cs typeface="Verdana"/>
              </a:rPr>
              <a:t>Use of recyclable materials- </a:t>
            </a:r>
            <a:r>
              <a:rPr lang="de-DE" sz="1400" dirty="0">
                <a:solidFill>
                  <a:srgbClr val="000000"/>
                </a:solidFill>
                <a:latin typeface="Century Gothic" panose="020B0502020202020204" pitchFamily="34" charset="0"/>
                <a:cs typeface="Verdana"/>
              </a:rPr>
              <a:t>25% </a:t>
            </a:r>
            <a:r>
              <a:rPr lang="de-DE" sz="1400" dirty="0" err="1">
                <a:solidFill>
                  <a:srgbClr val="000000"/>
                </a:solidFill>
                <a:latin typeface="Century Gothic" panose="020B0502020202020204" pitchFamily="34" charset="0"/>
                <a:cs typeface="Verdana"/>
              </a:rPr>
              <a:t>of</a:t>
            </a:r>
            <a:r>
              <a:rPr lang="de-DE" sz="1400" dirty="0">
                <a:solidFill>
                  <a:srgbClr val="000000"/>
                </a:solidFill>
                <a:latin typeface="Century Gothic" panose="020B0502020202020204" pitchFamily="34" charset="0"/>
                <a:cs typeface="Verdana"/>
              </a:rPr>
              <a:t> </a:t>
            </a:r>
            <a:r>
              <a:rPr lang="de-DE" sz="1400" dirty="0" err="1">
                <a:solidFill>
                  <a:srgbClr val="000000"/>
                </a:solidFill>
                <a:latin typeface="Century Gothic" panose="020B0502020202020204" pitchFamily="34" charset="0"/>
                <a:cs typeface="Verdana"/>
              </a:rPr>
              <a:t>the</a:t>
            </a:r>
            <a:r>
              <a:rPr lang="de-DE" sz="1400" dirty="0">
                <a:solidFill>
                  <a:srgbClr val="000000"/>
                </a:solidFill>
                <a:latin typeface="Century Gothic" panose="020B0502020202020204" pitchFamily="34" charset="0"/>
                <a:cs typeface="Verdana"/>
              </a:rPr>
              <a:t> </a:t>
            </a:r>
            <a:r>
              <a:rPr lang="de-DE" sz="1400" dirty="0" err="1">
                <a:solidFill>
                  <a:srgbClr val="000000"/>
                </a:solidFill>
                <a:latin typeface="Century Gothic" panose="020B0502020202020204" pitchFamily="34" charset="0"/>
                <a:cs typeface="Verdana"/>
              </a:rPr>
              <a:t>hospital</a:t>
            </a:r>
            <a:r>
              <a:rPr lang="de-DE" sz="1400" dirty="0">
                <a:solidFill>
                  <a:srgbClr val="000000"/>
                </a:solidFill>
                <a:latin typeface="Century Gothic" panose="020B0502020202020204" pitchFamily="34" charset="0"/>
                <a:cs typeface="Verdana"/>
              </a:rPr>
              <a:t> </a:t>
            </a:r>
            <a:r>
              <a:rPr lang="de-DE" sz="1400" dirty="0" err="1">
                <a:solidFill>
                  <a:srgbClr val="000000"/>
                </a:solidFill>
                <a:latin typeface="Century Gothic" panose="020B0502020202020204" pitchFamily="34" charset="0"/>
                <a:cs typeface="Verdana"/>
              </a:rPr>
              <a:t>waste</a:t>
            </a:r>
            <a:r>
              <a:rPr lang="de-DE" sz="1400" dirty="0">
                <a:solidFill>
                  <a:srgbClr val="000000"/>
                </a:solidFill>
                <a:latin typeface="Century Gothic" panose="020B0502020202020204" pitchFamily="34" charset="0"/>
                <a:cs typeface="Verdana"/>
              </a:rPr>
              <a:t> </a:t>
            </a:r>
            <a:r>
              <a:rPr lang="de-DE" sz="1400" dirty="0" err="1">
                <a:solidFill>
                  <a:srgbClr val="000000"/>
                </a:solidFill>
                <a:latin typeface="Century Gothic" panose="020B0502020202020204" pitchFamily="34" charset="0"/>
                <a:cs typeface="Verdana"/>
              </a:rPr>
              <a:t>is</a:t>
            </a:r>
            <a:r>
              <a:rPr lang="de-DE" sz="1400" dirty="0">
                <a:solidFill>
                  <a:srgbClr val="000000"/>
                </a:solidFill>
                <a:latin typeface="Century Gothic" panose="020B0502020202020204" pitchFamily="34" charset="0"/>
                <a:cs typeface="Verdana"/>
              </a:rPr>
              <a:t> </a:t>
            </a:r>
            <a:r>
              <a:rPr lang="de-DE" sz="1400" dirty="0" err="1">
                <a:solidFill>
                  <a:srgbClr val="000000"/>
                </a:solidFill>
                <a:latin typeface="Century Gothic" panose="020B0502020202020204" pitchFamily="34" charset="0"/>
                <a:cs typeface="Verdana"/>
              </a:rPr>
              <a:t>plastic</a:t>
            </a:r>
            <a:endParaRPr lang="en-US" sz="1400" dirty="0">
              <a:solidFill>
                <a:srgbClr val="000000"/>
              </a:solidFill>
              <a:latin typeface="Century Gothic" panose="020B0502020202020204" pitchFamily="34" charset="0"/>
              <a:cs typeface="Verdana"/>
            </a:endParaRPr>
          </a:p>
          <a:p>
            <a:pPr marL="285750" indent="-285750">
              <a:lnSpc>
                <a:spcPct val="130000"/>
              </a:lnSpc>
              <a:buFont typeface="Arial"/>
              <a:buChar char="•"/>
            </a:pPr>
            <a:r>
              <a:rPr lang="en-US" sz="1400" dirty="0">
                <a:solidFill>
                  <a:srgbClr val="000000"/>
                </a:solidFill>
                <a:latin typeface="Century Gothic" panose="020B0502020202020204" pitchFamily="34" charset="0"/>
                <a:cs typeface="Verdana"/>
              </a:rPr>
              <a:t>Reflection of those requirements in procurement requirements</a:t>
            </a:r>
            <a:endParaRPr lang="de-DE" sz="1400" dirty="0">
              <a:solidFill>
                <a:srgbClr val="000000"/>
              </a:solidFill>
              <a:latin typeface="Century Gothic" panose="020B0502020202020204" pitchFamily="34" charset="0"/>
              <a:cs typeface="Verdana"/>
            </a:endParaRPr>
          </a:p>
          <a:p>
            <a:endParaRPr lang="ko-KR" altLang="en-US" sz="1200" dirty="0">
              <a:latin typeface="Century Gothic" panose="020B0502020202020204" pitchFamily="34" charset="0"/>
              <a:cs typeface="Arial" pitchFamily="34" charset="0"/>
            </a:endParaRPr>
          </a:p>
        </p:txBody>
      </p:sp>
    </p:spTree>
    <p:extLst>
      <p:ext uri="{BB962C8B-B14F-4D97-AF65-F5344CB8AC3E}">
        <p14:creationId xmlns:p14="http://schemas.microsoft.com/office/powerpoint/2010/main" val="4032915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ea typeface="Verdana" panose="020B0604030504040204" pitchFamily="34" charset="0"/>
                <a:cs typeface="Verdana" panose="020B0604030504040204" pitchFamily="34" charset="0"/>
              </a:rPr>
              <a:t>BENCHMARK N</a:t>
            </a:r>
            <a:r>
              <a:rPr lang="de-DE" sz="3200" dirty="0">
                <a:ea typeface="Verdana" panose="020B0604030504040204" pitchFamily="34" charset="0"/>
                <a:cs typeface="Verdana" panose="020B0604030504040204" pitchFamily="34" charset="0"/>
              </a:rPr>
              <a:t/>
            </a:r>
            <a:br>
              <a:rPr lang="de-DE" sz="3200" dirty="0">
                <a:ea typeface="Verdana" panose="020B0604030504040204" pitchFamily="34" charset="0"/>
                <a:cs typeface="Verdana" panose="020B0604030504040204" pitchFamily="34" charset="0"/>
              </a:rPr>
            </a:br>
            <a:r>
              <a:rPr lang="de-DE" sz="3200" dirty="0" err="1">
                <a:ea typeface="Verdana" panose="020B0604030504040204" pitchFamily="34" charset="0"/>
                <a:cs typeface="Verdana" panose="020B0604030504040204" pitchFamily="34" charset="0"/>
              </a:rPr>
              <a:t>Biodiversity</a:t>
            </a:r>
            <a:endParaRPr lang="ko-KR" altLang="en-US" sz="3200" dirty="0">
              <a:cs typeface="Verdana" panose="020B0604030504040204" pitchFamily="34" charset="0"/>
            </a:endParaRPr>
          </a:p>
        </p:txBody>
      </p:sp>
      <p:grpSp>
        <p:nvGrpSpPr>
          <p:cNvPr id="5" name="Group 4"/>
          <p:cNvGrpSpPr/>
          <p:nvPr/>
        </p:nvGrpSpPr>
        <p:grpSpPr>
          <a:xfrm>
            <a:off x="344721" y="5897045"/>
            <a:ext cx="5751279" cy="707886"/>
            <a:chOff x="2556780" y="1766707"/>
            <a:chExt cx="4243788" cy="707886"/>
          </a:xfrm>
        </p:grpSpPr>
        <p:sp>
          <p:nvSpPr>
            <p:cNvPr id="6" name="TextBox 5"/>
            <p:cNvSpPr txBox="1"/>
            <p:nvPr/>
          </p:nvSpPr>
          <p:spPr>
            <a:xfrm>
              <a:off x="2556780" y="2012928"/>
              <a:ext cx="3946430" cy="461665"/>
            </a:xfrm>
            <a:prstGeom prst="rect">
              <a:avLst/>
            </a:prstGeom>
            <a:noFill/>
          </p:spPr>
          <p:txBody>
            <a:bodyPr wrap="square" rtlCol="0">
              <a:spAutoFit/>
            </a:bodyPr>
            <a:lstStyle/>
            <a:p>
              <a:pPr marL="285750" indent="-285750">
                <a:buFont typeface="Arial"/>
                <a:buChar char="•"/>
              </a:pPr>
              <a:endParaRPr lang="en-GB" sz="1200" dirty="0">
                <a:latin typeface="Century Gothic" panose="020B0502020202020204" pitchFamily="34" charset="0"/>
                <a:cs typeface="Verdana"/>
              </a:endParaRPr>
            </a:p>
            <a:p>
              <a:endParaRPr lang="ko-KR" altLang="en-US" sz="1200" dirty="0">
                <a:latin typeface="Century Gothic" panose="020B0502020202020204" pitchFamily="34" charset="0"/>
                <a:cs typeface="Arial" pitchFamily="34" charset="0"/>
              </a:endParaRPr>
            </a:p>
          </p:txBody>
        </p:sp>
        <p:sp>
          <p:nvSpPr>
            <p:cNvPr id="7" name="TextBox 6"/>
            <p:cNvSpPr txBox="1"/>
            <p:nvPr/>
          </p:nvSpPr>
          <p:spPr>
            <a:xfrm>
              <a:off x="2556780" y="1766707"/>
              <a:ext cx="4243788" cy="307777"/>
            </a:xfrm>
            <a:prstGeom prst="rect">
              <a:avLst/>
            </a:prstGeom>
            <a:noFill/>
          </p:spPr>
          <p:txBody>
            <a:bodyPr wrap="square" lIns="108000" rIns="108000" rtlCol="0">
              <a:spAutoFit/>
            </a:bodyPr>
            <a:lstStyle/>
            <a:p>
              <a:endParaRPr lang="ko-KR" altLang="en-US" sz="1400" dirty="0">
                <a:solidFill>
                  <a:schemeClr val="tx1">
                    <a:lumMod val="95000"/>
                    <a:lumOff val="5000"/>
                  </a:schemeClr>
                </a:solidFill>
                <a:latin typeface="Century Gothic" panose="020B0502020202020204" pitchFamily="34" charset="0"/>
                <a:cs typeface="Arial" pitchFamily="34" charset="0"/>
              </a:endParaRPr>
            </a:p>
          </p:txBody>
        </p:sp>
      </p:grpSp>
      <p:sp>
        <p:nvSpPr>
          <p:cNvPr id="12" name="TextBox 11"/>
          <p:cNvSpPr txBox="1"/>
          <p:nvPr/>
        </p:nvSpPr>
        <p:spPr>
          <a:xfrm>
            <a:off x="5183866" y="1885508"/>
            <a:ext cx="7210355" cy="3785652"/>
          </a:xfrm>
          <a:prstGeom prst="rect">
            <a:avLst/>
          </a:prstGeom>
          <a:noFill/>
        </p:spPr>
        <p:txBody>
          <a:bodyPr wrap="square" rtlCol="0">
            <a:spAutoFit/>
          </a:bodyPr>
          <a:lstStyle/>
          <a:p>
            <a:pPr lvl="0"/>
            <a:endParaRPr lang="en-US" dirty="0">
              <a:latin typeface="Century Gothic" panose="020B0502020202020204" pitchFamily="34" charset="0"/>
            </a:endParaRPr>
          </a:p>
          <a:p>
            <a:pPr lvl="0"/>
            <a:r>
              <a:rPr lang="de-DE" sz="1400" dirty="0" err="1">
                <a:latin typeface="Century Gothic" panose="020B0502020202020204" pitchFamily="34" charset="0"/>
              </a:rPr>
              <a:t>What</a:t>
            </a:r>
            <a:r>
              <a:rPr lang="de-DE" sz="1400" dirty="0">
                <a:latin typeface="Century Gothic" panose="020B0502020202020204" pitchFamily="34" charset="0"/>
              </a:rPr>
              <a:t> </a:t>
            </a:r>
            <a:r>
              <a:rPr lang="de-DE" sz="1400" dirty="0" err="1">
                <a:latin typeface="Century Gothic" panose="020B0502020202020204" pitchFamily="34" charset="0"/>
              </a:rPr>
              <a:t>to</a:t>
            </a:r>
            <a:r>
              <a:rPr lang="de-DE" sz="1400" dirty="0">
                <a:latin typeface="Century Gothic" panose="020B0502020202020204" pitchFamily="34" charset="0"/>
              </a:rPr>
              <a:t> </a:t>
            </a:r>
            <a:r>
              <a:rPr lang="de-DE" sz="1400" dirty="0" err="1">
                <a:latin typeface="Century Gothic" panose="020B0502020202020204" pitchFamily="34" charset="0"/>
              </a:rPr>
              <a:t>measure</a:t>
            </a:r>
            <a:r>
              <a:rPr lang="de-DE" sz="1400" dirty="0">
                <a:latin typeface="Century Gothic" panose="020B0502020202020204" pitchFamily="34" charset="0"/>
              </a:rPr>
              <a:t>?</a:t>
            </a:r>
          </a:p>
          <a:p>
            <a:pPr marL="285750" indent="-285750">
              <a:buFont typeface="Arial" panose="020B0604020202020204" pitchFamily="34" charset="0"/>
              <a:buChar char="•"/>
            </a:pPr>
            <a:r>
              <a:rPr lang="de-DE" sz="1400" dirty="0" err="1">
                <a:latin typeface="Century Gothic" panose="020B0502020202020204" pitchFamily="34" charset="0"/>
              </a:rPr>
              <a:t>number</a:t>
            </a:r>
            <a:r>
              <a:rPr lang="de-DE" sz="1400" dirty="0">
                <a:latin typeface="Century Gothic" panose="020B0502020202020204" pitchFamily="34" charset="0"/>
              </a:rPr>
              <a:t> </a:t>
            </a:r>
            <a:r>
              <a:rPr lang="de-DE" sz="1400" dirty="0" err="1">
                <a:latin typeface="Century Gothic" panose="020B0502020202020204" pitchFamily="34" charset="0"/>
              </a:rPr>
              <a:t>of</a:t>
            </a:r>
            <a:r>
              <a:rPr lang="de-DE" sz="1400" dirty="0">
                <a:latin typeface="Century Gothic" panose="020B0502020202020204" pitchFamily="34" charset="0"/>
              </a:rPr>
              <a:t> </a:t>
            </a:r>
            <a:r>
              <a:rPr lang="de-DE" sz="1400" dirty="0" err="1">
                <a:latin typeface="Century Gothic" panose="020B0502020202020204" pitchFamily="34" charset="0"/>
              </a:rPr>
              <a:t>endangered</a:t>
            </a:r>
            <a:r>
              <a:rPr lang="de-DE" sz="1400" dirty="0">
                <a:latin typeface="Century Gothic" panose="020B0502020202020204" pitchFamily="34" charset="0"/>
              </a:rPr>
              <a:t> </a:t>
            </a:r>
            <a:r>
              <a:rPr lang="de-DE" sz="1400" dirty="0" err="1">
                <a:latin typeface="Century Gothic" panose="020B0502020202020204" pitchFamily="34" charset="0"/>
              </a:rPr>
              <a:t>species</a:t>
            </a:r>
            <a:r>
              <a:rPr lang="de-DE" sz="1400" dirty="0">
                <a:latin typeface="Century Gothic" panose="020B0502020202020204" pitchFamily="34" charset="0"/>
              </a:rPr>
              <a:t> </a:t>
            </a:r>
            <a:r>
              <a:rPr lang="de-DE" sz="1400" dirty="0" err="1">
                <a:latin typeface="Century Gothic" panose="020B0502020202020204" pitchFamily="34" charset="0"/>
              </a:rPr>
              <a:t>directly</a:t>
            </a:r>
            <a:r>
              <a:rPr lang="de-DE" sz="1400" dirty="0">
                <a:latin typeface="Century Gothic" panose="020B0502020202020204" pitchFamily="34" charset="0"/>
              </a:rPr>
              <a:t> </a:t>
            </a:r>
            <a:r>
              <a:rPr lang="de-DE" sz="1400" dirty="0" err="1">
                <a:latin typeface="Century Gothic" panose="020B0502020202020204" pitchFamily="34" charset="0"/>
              </a:rPr>
              <a:t>or</a:t>
            </a:r>
            <a:r>
              <a:rPr lang="de-DE" sz="1400" dirty="0">
                <a:latin typeface="Century Gothic" panose="020B0502020202020204" pitchFamily="34" charset="0"/>
              </a:rPr>
              <a:t> </a:t>
            </a:r>
            <a:r>
              <a:rPr lang="de-DE" sz="1400" dirty="0" err="1">
                <a:latin typeface="Century Gothic" panose="020B0502020202020204" pitchFamily="34" charset="0"/>
              </a:rPr>
              <a:t>indirectly</a:t>
            </a:r>
            <a:endParaRPr lang="de-DE" sz="1400" dirty="0">
              <a:latin typeface="Century Gothic" panose="020B0502020202020204" pitchFamily="34" charset="0"/>
            </a:endParaRPr>
          </a:p>
          <a:p>
            <a:pPr marL="285750" indent="-285750">
              <a:buFont typeface="Arial" panose="020B0604020202020204" pitchFamily="34" charset="0"/>
              <a:buChar char="•"/>
            </a:pPr>
            <a:r>
              <a:rPr lang="de-DE" sz="1400" dirty="0" err="1">
                <a:latin typeface="Century Gothic" panose="020B0502020202020204" pitchFamily="34" charset="0"/>
              </a:rPr>
              <a:t>impacted</a:t>
            </a:r>
            <a:r>
              <a:rPr lang="de-DE" sz="1400" dirty="0">
                <a:latin typeface="Century Gothic" panose="020B0502020202020204" pitchFamily="34" charset="0"/>
              </a:rPr>
              <a:t> </a:t>
            </a:r>
            <a:r>
              <a:rPr lang="de-DE" sz="1400" dirty="0" err="1">
                <a:latin typeface="Century Gothic" panose="020B0502020202020204" pitchFamily="34" charset="0"/>
              </a:rPr>
              <a:t>by</a:t>
            </a:r>
            <a:r>
              <a:rPr lang="de-DE" sz="1400" dirty="0">
                <a:latin typeface="Century Gothic" panose="020B0502020202020204" pitchFamily="34" charset="0"/>
              </a:rPr>
              <a:t> </a:t>
            </a:r>
            <a:r>
              <a:rPr lang="de-DE" sz="1400" dirty="0" err="1">
                <a:latin typeface="Century Gothic" panose="020B0502020202020204" pitchFamily="34" charset="0"/>
              </a:rPr>
              <a:t>the</a:t>
            </a:r>
            <a:r>
              <a:rPr lang="de-DE" sz="1400" dirty="0">
                <a:latin typeface="Century Gothic" panose="020B0502020202020204" pitchFamily="34" charset="0"/>
              </a:rPr>
              <a:t> </a:t>
            </a:r>
            <a:r>
              <a:rPr lang="de-DE" sz="1400" dirty="0" err="1">
                <a:latin typeface="Century Gothic" panose="020B0502020202020204" pitchFamily="34" charset="0"/>
              </a:rPr>
              <a:t>project</a:t>
            </a:r>
            <a:endParaRPr lang="de-DE" sz="1400" dirty="0">
              <a:latin typeface="Century Gothic" panose="020B0502020202020204" pitchFamily="34" charset="0"/>
            </a:endParaRPr>
          </a:p>
          <a:p>
            <a:pPr marL="285750" indent="-285750">
              <a:buFont typeface="Arial" panose="020B0604020202020204" pitchFamily="34" charset="0"/>
              <a:buChar char="•"/>
            </a:pPr>
            <a:r>
              <a:rPr lang="de-DE" sz="1400" dirty="0" err="1">
                <a:latin typeface="Century Gothic" panose="020B0502020202020204" pitchFamily="34" charset="0"/>
              </a:rPr>
              <a:t>percentage</a:t>
            </a:r>
            <a:r>
              <a:rPr lang="de-DE" sz="1400" dirty="0">
                <a:latin typeface="Century Gothic" panose="020B0502020202020204" pitchFamily="34" charset="0"/>
              </a:rPr>
              <a:t> </a:t>
            </a:r>
            <a:r>
              <a:rPr lang="de-DE" sz="1400" dirty="0" err="1">
                <a:latin typeface="Century Gothic" panose="020B0502020202020204" pitchFamily="34" charset="0"/>
              </a:rPr>
              <a:t>of</a:t>
            </a:r>
            <a:r>
              <a:rPr lang="de-DE" sz="1400" dirty="0">
                <a:latin typeface="Century Gothic" panose="020B0502020202020204" pitchFamily="34" charset="0"/>
              </a:rPr>
              <a:t> </a:t>
            </a:r>
            <a:r>
              <a:rPr lang="de-DE" sz="1400" dirty="0" err="1">
                <a:latin typeface="Century Gothic" panose="020B0502020202020204" pitchFamily="34" charset="0"/>
              </a:rPr>
              <a:t>land</a:t>
            </a:r>
            <a:r>
              <a:rPr lang="de-DE" sz="1400" dirty="0">
                <a:latin typeface="Century Gothic" panose="020B0502020202020204" pitchFamily="34" charset="0"/>
              </a:rPr>
              <a:t> </a:t>
            </a:r>
            <a:r>
              <a:rPr lang="de-DE" sz="1400" dirty="0" err="1">
                <a:latin typeface="Century Gothic" panose="020B0502020202020204" pitchFamily="34" charset="0"/>
              </a:rPr>
              <a:t>disturbed</a:t>
            </a:r>
            <a:r>
              <a:rPr lang="de-DE" sz="1400" dirty="0">
                <a:latin typeface="Century Gothic" panose="020B0502020202020204" pitchFamily="34" charset="0"/>
              </a:rPr>
              <a:t>/</a:t>
            </a:r>
            <a:r>
              <a:rPr lang="de-DE" sz="1400" dirty="0" err="1">
                <a:latin typeface="Century Gothic" panose="020B0502020202020204" pitchFamily="34" charset="0"/>
              </a:rPr>
              <a:t>protected</a:t>
            </a:r>
            <a:r>
              <a:rPr lang="de-DE" sz="1400" dirty="0">
                <a:latin typeface="Century Gothic" panose="020B0502020202020204" pitchFamily="34" charset="0"/>
              </a:rPr>
              <a:t> </a:t>
            </a:r>
          </a:p>
          <a:p>
            <a:pPr marL="285750" indent="-285750">
              <a:buFont typeface="Arial" panose="020B0604020202020204" pitchFamily="34" charset="0"/>
              <a:buChar char="•"/>
            </a:pPr>
            <a:r>
              <a:rPr lang="de-DE" sz="1400" dirty="0" err="1">
                <a:latin typeface="Century Gothic" panose="020B0502020202020204" pitchFamily="34" charset="0"/>
              </a:rPr>
              <a:t>measures</a:t>
            </a:r>
            <a:r>
              <a:rPr lang="de-DE" sz="1400" dirty="0">
                <a:latin typeface="Century Gothic" panose="020B0502020202020204" pitchFamily="34" charset="0"/>
              </a:rPr>
              <a:t> on </a:t>
            </a:r>
            <a:r>
              <a:rPr lang="de-DE" sz="1400" dirty="0" err="1">
                <a:latin typeface="Century Gothic" panose="020B0502020202020204" pitchFamily="34" charset="0"/>
              </a:rPr>
              <a:t>the</a:t>
            </a:r>
            <a:r>
              <a:rPr lang="de-DE" sz="1400" dirty="0">
                <a:latin typeface="Century Gothic" panose="020B0502020202020204" pitchFamily="34" charset="0"/>
              </a:rPr>
              <a:t> </a:t>
            </a:r>
            <a:r>
              <a:rPr lang="de-DE" sz="1400" dirty="0" err="1">
                <a:latin typeface="Century Gothic" panose="020B0502020202020204" pitchFamily="34" charset="0"/>
              </a:rPr>
              <a:t>protection</a:t>
            </a:r>
            <a:r>
              <a:rPr lang="de-DE" sz="1400" dirty="0">
                <a:latin typeface="Century Gothic" panose="020B0502020202020204" pitchFamily="34" charset="0"/>
              </a:rPr>
              <a:t> </a:t>
            </a:r>
            <a:r>
              <a:rPr lang="de-DE" sz="1400" dirty="0" err="1">
                <a:latin typeface="Century Gothic" panose="020B0502020202020204" pitchFamily="34" charset="0"/>
              </a:rPr>
              <a:t>of</a:t>
            </a:r>
            <a:r>
              <a:rPr lang="de-DE" sz="1400" dirty="0">
                <a:latin typeface="Century Gothic" panose="020B0502020202020204" pitchFamily="34" charset="0"/>
              </a:rPr>
              <a:t> </a:t>
            </a:r>
            <a:r>
              <a:rPr lang="de-DE" sz="1400" dirty="0" err="1">
                <a:latin typeface="Century Gothic" panose="020B0502020202020204" pitchFamily="34" charset="0"/>
              </a:rPr>
              <a:t>wildlife</a:t>
            </a:r>
            <a:r>
              <a:rPr lang="de-DE" sz="1400" dirty="0">
                <a:latin typeface="Century Gothic" panose="020B0502020202020204" pitchFamily="34" charset="0"/>
              </a:rPr>
              <a:t> </a:t>
            </a:r>
            <a:r>
              <a:rPr lang="de-DE" sz="1400" dirty="0" err="1">
                <a:latin typeface="Century Gothic" panose="020B0502020202020204" pitchFamily="34" charset="0"/>
              </a:rPr>
              <a:t>and</a:t>
            </a:r>
            <a:r>
              <a:rPr lang="de-DE" sz="1400" dirty="0">
                <a:latin typeface="Century Gothic" panose="020B0502020202020204" pitchFamily="34" charset="0"/>
              </a:rPr>
              <a:t> </a:t>
            </a:r>
            <a:r>
              <a:rPr lang="de-DE" sz="1400" dirty="0" err="1">
                <a:latin typeface="Century Gothic" panose="020B0502020202020204" pitchFamily="34" charset="0"/>
              </a:rPr>
              <a:t>preservance</a:t>
            </a:r>
            <a:r>
              <a:rPr lang="de-DE" sz="1400" dirty="0">
                <a:latin typeface="Century Gothic" panose="020B0502020202020204" pitchFamily="34" charset="0"/>
              </a:rPr>
              <a:t> </a:t>
            </a:r>
            <a:r>
              <a:rPr lang="de-DE" sz="1400" dirty="0" err="1">
                <a:latin typeface="Century Gothic" panose="020B0502020202020204" pitchFamily="34" charset="0"/>
              </a:rPr>
              <a:t>of</a:t>
            </a:r>
            <a:r>
              <a:rPr lang="de-DE" sz="1400" dirty="0">
                <a:latin typeface="Century Gothic" panose="020B0502020202020204" pitchFamily="34" charset="0"/>
              </a:rPr>
              <a:t> </a:t>
            </a:r>
            <a:r>
              <a:rPr lang="de-DE" sz="1400" dirty="0" err="1">
                <a:latin typeface="Century Gothic" panose="020B0502020202020204" pitchFamily="34" charset="0"/>
              </a:rPr>
              <a:t>ecological</a:t>
            </a:r>
            <a:r>
              <a:rPr lang="de-DE" sz="1400" dirty="0">
                <a:latin typeface="Century Gothic" panose="020B0502020202020204" pitchFamily="34" charset="0"/>
              </a:rPr>
              <a:t> </a:t>
            </a:r>
          </a:p>
          <a:p>
            <a:r>
              <a:rPr lang="de-DE" sz="1400" dirty="0">
                <a:latin typeface="Century Gothic" panose="020B0502020202020204" pitchFamily="34" charset="0"/>
              </a:rPr>
              <a:t>      </a:t>
            </a:r>
            <a:r>
              <a:rPr lang="de-DE" sz="1400" dirty="0" err="1">
                <a:latin typeface="Century Gothic" panose="020B0502020202020204" pitchFamily="34" charset="0"/>
              </a:rPr>
              <a:t>corridors</a:t>
            </a:r>
            <a:endParaRPr lang="de-DE" sz="1400" dirty="0">
              <a:latin typeface="Century Gothic" panose="020B0502020202020204" pitchFamily="34" charset="0"/>
            </a:endParaRPr>
          </a:p>
          <a:p>
            <a:endParaRPr lang="de-DE" sz="1400" dirty="0">
              <a:latin typeface="Century Gothic" panose="020B0502020202020204" pitchFamily="34" charset="0"/>
            </a:endParaRPr>
          </a:p>
          <a:p>
            <a:r>
              <a:rPr lang="de-DE" sz="1400" dirty="0" err="1">
                <a:latin typeface="Century Gothic" panose="020B0502020202020204" pitchFamily="34" charset="0"/>
              </a:rPr>
              <a:t>When</a:t>
            </a:r>
            <a:r>
              <a:rPr lang="de-DE" sz="1400" dirty="0">
                <a:latin typeface="Century Gothic" panose="020B0502020202020204" pitchFamily="34" charset="0"/>
              </a:rPr>
              <a:t>?  </a:t>
            </a:r>
            <a:r>
              <a:rPr lang="de-DE" sz="1400" dirty="0" err="1">
                <a:latin typeface="Century Gothic" panose="020B0502020202020204" pitchFamily="34" charset="0"/>
              </a:rPr>
              <a:t>planning</a:t>
            </a:r>
            <a:r>
              <a:rPr lang="de-DE" sz="1400" dirty="0">
                <a:latin typeface="Century Gothic" panose="020B0502020202020204" pitchFamily="34" charset="0"/>
              </a:rPr>
              <a:t>, design, </a:t>
            </a:r>
            <a:r>
              <a:rPr lang="de-DE" sz="1400" dirty="0" err="1">
                <a:latin typeface="Century Gothic" panose="020B0502020202020204" pitchFamily="34" charset="0"/>
              </a:rPr>
              <a:t>construction</a:t>
            </a:r>
            <a:r>
              <a:rPr lang="de-DE" sz="1400" dirty="0">
                <a:latin typeface="Century Gothic" panose="020B0502020202020204" pitchFamily="34" charset="0"/>
              </a:rPr>
              <a:t> </a:t>
            </a:r>
            <a:r>
              <a:rPr lang="de-DE" sz="1400" dirty="0" err="1">
                <a:latin typeface="Century Gothic" panose="020B0502020202020204" pitchFamily="34" charset="0"/>
              </a:rPr>
              <a:t>and</a:t>
            </a:r>
            <a:r>
              <a:rPr lang="de-DE" sz="1400" dirty="0">
                <a:latin typeface="Century Gothic" panose="020B0502020202020204" pitchFamily="34" charset="0"/>
              </a:rPr>
              <a:t> </a:t>
            </a:r>
            <a:r>
              <a:rPr lang="de-DE" sz="1400" dirty="0" err="1">
                <a:latin typeface="Century Gothic" panose="020B0502020202020204" pitchFamily="34" charset="0"/>
              </a:rPr>
              <a:t>operation</a:t>
            </a:r>
            <a:r>
              <a:rPr lang="de-DE" sz="1400" dirty="0">
                <a:latin typeface="Century Gothic" panose="020B0502020202020204" pitchFamily="34" charset="0"/>
              </a:rPr>
              <a:t> </a:t>
            </a:r>
            <a:r>
              <a:rPr lang="de-DE" sz="1400" dirty="0" err="1">
                <a:latin typeface="Century Gothic" panose="020B0502020202020204" pitchFamily="34" charset="0"/>
              </a:rPr>
              <a:t>phases</a:t>
            </a:r>
            <a:r>
              <a:rPr lang="de-DE" sz="1400" dirty="0">
                <a:latin typeface="Century Gothic" panose="020B0502020202020204" pitchFamily="34" charset="0"/>
              </a:rPr>
              <a:t> </a:t>
            </a:r>
            <a:r>
              <a:rPr lang="de-DE" sz="1400" dirty="0" err="1">
                <a:latin typeface="Century Gothic" panose="020B0502020202020204" pitchFamily="34" charset="0"/>
              </a:rPr>
              <a:t>of</a:t>
            </a:r>
            <a:r>
              <a:rPr lang="de-DE" sz="1400" dirty="0">
                <a:latin typeface="Century Gothic" panose="020B0502020202020204" pitchFamily="34" charset="0"/>
              </a:rPr>
              <a:t> </a:t>
            </a:r>
            <a:r>
              <a:rPr lang="de-DE" sz="1400" dirty="0" err="1">
                <a:latin typeface="Century Gothic" panose="020B0502020202020204" pitchFamily="34" charset="0"/>
              </a:rPr>
              <a:t>the</a:t>
            </a:r>
            <a:r>
              <a:rPr lang="de-DE" sz="1400" dirty="0">
                <a:latin typeface="Century Gothic" panose="020B0502020202020204" pitchFamily="34" charset="0"/>
              </a:rPr>
              <a:t> </a:t>
            </a:r>
            <a:r>
              <a:rPr lang="de-DE" sz="1400" dirty="0" err="1">
                <a:latin typeface="Century Gothic" panose="020B0502020202020204" pitchFamily="34" charset="0"/>
              </a:rPr>
              <a:t>project</a:t>
            </a:r>
            <a:endParaRPr lang="de-DE" sz="1400" dirty="0">
              <a:latin typeface="Century Gothic" panose="020B0502020202020204" pitchFamily="34" charset="0"/>
            </a:endParaRPr>
          </a:p>
          <a:p>
            <a:endParaRPr lang="de-DE" sz="1400" dirty="0">
              <a:latin typeface="Century Gothic" panose="020B0502020202020204" pitchFamily="34" charset="0"/>
            </a:endParaRPr>
          </a:p>
          <a:p>
            <a:r>
              <a:rPr lang="de-DE" sz="1400" dirty="0" err="1">
                <a:latin typeface="Century Gothic" panose="020B0502020202020204" pitchFamily="34" charset="0"/>
              </a:rPr>
              <a:t>How</a:t>
            </a:r>
            <a:r>
              <a:rPr lang="de-DE" sz="1400" dirty="0">
                <a:latin typeface="Century Gothic" panose="020B0502020202020204" pitchFamily="34" charset="0"/>
              </a:rPr>
              <a:t>?  </a:t>
            </a:r>
          </a:p>
          <a:p>
            <a:pPr marL="285750" indent="-285750">
              <a:buFont typeface="Arial" panose="020B0604020202020204" pitchFamily="34" charset="0"/>
              <a:buChar char="•"/>
            </a:pPr>
            <a:r>
              <a:rPr lang="de-DE" sz="1400" dirty="0" err="1">
                <a:latin typeface="Century Gothic" panose="020B0502020202020204" pitchFamily="34" charset="0"/>
              </a:rPr>
              <a:t>geospatial</a:t>
            </a:r>
            <a:r>
              <a:rPr lang="de-DE" sz="1400" dirty="0">
                <a:latin typeface="Century Gothic" panose="020B0502020202020204" pitchFamily="34" charset="0"/>
              </a:rPr>
              <a:t> </a:t>
            </a:r>
            <a:r>
              <a:rPr lang="de-DE" sz="1400" dirty="0" err="1">
                <a:latin typeface="Century Gothic" panose="020B0502020202020204" pitchFamily="34" charset="0"/>
              </a:rPr>
              <a:t>methods</a:t>
            </a:r>
            <a:r>
              <a:rPr lang="de-DE" sz="1400" dirty="0">
                <a:latin typeface="Century Gothic" panose="020B0502020202020204" pitchFamily="34" charset="0"/>
              </a:rPr>
              <a:t> </a:t>
            </a:r>
            <a:r>
              <a:rPr lang="de-DE" sz="1400" dirty="0" err="1">
                <a:latin typeface="Century Gothic" panose="020B0502020202020204" pitchFamily="34" charset="0"/>
              </a:rPr>
              <a:t>and</a:t>
            </a:r>
            <a:r>
              <a:rPr lang="de-DE" sz="1400" dirty="0">
                <a:latin typeface="Century Gothic" panose="020B0502020202020204" pitchFamily="34" charset="0"/>
              </a:rPr>
              <a:t> </a:t>
            </a:r>
            <a:r>
              <a:rPr lang="de-DE" sz="1400" dirty="0" err="1">
                <a:latin typeface="Century Gothic" panose="020B0502020202020204" pitchFamily="34" charset="0"/>
              </a:rPr>
              <a:t>tools</a:t>
            </a:r>
            <a:r>
              <a:rPr lang="de-DE" sz="1400" dirty="0">
                <a:latin typeface="Century Gothic" panose="020B0502020202020204" pitchFamily="34" charset="0"/>
              </a:rPr>
              <a:t> </a:t>
            </a:r>
            <a:r>
              <a:rPr lang="de-DE" sz="1400" dirty="0" err="1">
                <a:latin typeface="Century Gothic" panose="020B0502020202020204" pitchFamily="34" charset="0"/>
              </a:rPr>
              <a:t>for</a:t>
            </a:r>
            <a:r>
              <a:rPr lang="de-DE" sz="1400" dirty="0">
                <a:latin typeface="Century Gothic" panose="020B0502020202020204" pitchFamily="34" charset="0"/>
              </a:rPr>
              <a:t> Green Infrastructure </a:t>
            </a:r>
            <a:r>
              <a:rPr lang="de-DE" sz="1400" dirty="0" err="1">
                <a:latin typeface="Century Gothic" panose="020B0502020202020204" pitchFamily="34" charset="0"/>
              </a:rPr>
              <a:t>mapping</a:t>
            </a:r>
            <a:endParaRPr lang="de-DE" sz="1400" dirty="0">
              <a:latin typeface="Century Gothic" panose="020B0502020202020204" pitchFamily="34" charset="0"/>
            </a:endParaRPr>
          </a:p>
          <a:p>
            <a:pPr marL="285750" indent="-285750">
              <a:buFont typeface="Arial" panose="020B0604020202020204" pitchFamily="34" charset="0"/>
              <a:buChar char="•"/>
            </a:pPr>
            <a:r>
              <a:rPr lang="de-DE" sz="1400" dirty="0" err="1">
                <a:latin typeface="Century Gothic" panose="020B0502020202020204" pitchFamily="34" charset="0"/>
              </a:rPr>
              <a:t>highlighting</a:t>
            </a:r>
            <a:r>
              <a:rPr lang="de-DE" sz="1400" dirty="0">
                <a:latin typeface="Century Gothic" panose="020B0502020202020204" pitchFamily="34" charset="0"/>
              </a:rPr>
              <a:t> </a:t>
            </a:r>
            <a:r>
              <a:rPr lang="de-DE" sz="1400" dirty="0" err="1">
                <a:latin typeface="Century Gothic" panose="020B0502020202020204" pitchFamily="34" charset="0"/>
              </a:rPr>
              <a:t>the</a:t>
            </a:r>
            <a:r>
              <a:rPr lang="de-DE" sz="1400" dirty="0">
                <a:latin typeface="Century Gothic" panose="020B0502020202020204" pitchFamily="34" charset="0"/>
              </a:rPr>
              <a:t> </a:t>
            </a:r>
            <a:r>
              <a:rPr lang="de-DE" sz="1400" dirty="0" err="1">
                <a:latin typeface="Century Gothic" panose="020B0502020202020204" pitchFamily="34" charset="0"/>
              </a:rPr>
              <a:t>importance</a:t>
            </a:r>
            <a:r>
              <a:rPr lang="de-DE" sz="1400" dirty="0">
                <a:latin typeface="Century Gothic" panose="020B0502020202020204" pitchFamily="34" charset="0"/>
              </a:rPr>
              <a:t> </a:t>
            </a:r>
            <a:r>
              <a:rPr lang="de-DE" sz="1400" dirty="0" err="1">
                <a:latin typeface="Century Gothic" panose="020B0502020202020204" pitchFamily="34" charset="0"/>
              </a:rPr>
              <a:t>of</a:t>
            </a:r>
            <a:r>
              <a:rPr lang="de-DE" sz="1400" dirty="0">
                <a:latin typeface="Century Gothic" panose="020B0502020202020204" pitchFamily="34" charset="0"/>
              </a:rPr>
              <a:t> </a:t>
            </a:r>
            <a:r>
              <a:rPr lang="de-DE" sz="1400" dirty="0" err="1">
                <a:latin typeface="Century Gothic" panose="020B0502020202020204" pitchFamily="34" charset="0"/>
              </a:rPr>
              <a:t>avoiding</a:t>
            </a:r>
            <a:r>
              <a:rPr lang="de-DE" sz="1400" dirty="0">
                <a:latin typeface="Century Gothic" panose="020B0502020202020204" pitchFamily="34" charset="0"/>
              </a:rPr>
              <a:t> </a:t>
            </a:r>
            <a:r>
              <a:rPr lang="de-DE" sz="1400" dirty="0" err="1">
                <a:latin typeface="Century Gothic" panose="020B0502020202020204" pitchFamily="34" charset="0"/>
              </a:rPr>
              <a:t>and</a:t>
            </a:r>
            <a:r>
              <a:rPr lang="de-DE" sz="1400" dirty="0">
                <a:latin typeface="Century Gothic" panose="020B0502020202020204" pitchFamily="34" charset="0"/>
              </a:rPr>
              <a:t> </a:t>
            </a:r>
            <a:r>
              <a:rPr lang="de-DE" sz="1400" dirty="0" err="1">
                <a:latin typeface="Century Gothic" panose="020B0502020202020204" pitchFamily="34" charset="0"/>
              </a:rPr>
              <a:t>mitigating</a:t>
            </a:r>
            <a:r>
              <a:rPr lang="de-DE" sz="1400" dirty="0">
                <a:latin typeface="Century Gothic" panose="020B0502020202020204" pitchFamily="34" charset="0"/>
              </a:rPr>
              <a:t> negative </a:t>
            </a:r>
            <a:r>
              <a:rPr lang="de-DE" sz="1400" dirty="0" err="1">
                <a:latin typeface="Century Gothic" panose="020B0502020202020204" pitchFamily="34" charset="0"/>
              </a:rPr>
              <a:t>impacts</a:t>
            </a:r>
            <a:r>
              <a:rPr lang="de-DE" sz="1400" dirty="0">
                <a:latin typeface="Century Gothic" panose="020B0502020202020204" pitchFamily="34" charset="0"/>
              </a:rPr>
              <a:t> on </a:t>
            </a:r>
            <a:r>
              <a:rPr lang="de-DE" sz="1400" dirty="0" err="1">
                <a:latin typeface="Century Gothic" panose="020B0502020202020204" pitchFamily="34" charset="0"/>
              </a:rPr>
              <a:t>biodiversity</a:t>
            </a:r>
            <a:r>
              <a:rPr lang="de-DE" sz="1400" dirty="0">
                <a:latin typeface="Century Gothic" panose="020B0502020202020204" pitchFamily="34" charset="0"/>
              </a:rPr>
              <a:t>.</a:t>
            </a:r>
          </a:p>
          <a:p>
            <a:pPr marL="285750" indent="-285750">
              <a:buFont typeface="Arial" panose="020B0604020202020204" pitchFamily="34" charset="0"/>
              <a:buChar char="•"/>
            </a:pPr>
            <a:r>
              <a:rPr lang="de-DE" sz="1400" dirty="0" err="1">
                <a:latin typeface="Century Gothic" panose="020B0502020202020204" pitchFamily="34" charset="0"/>
              </a:rPr>
              <a:t>biodiversity</a:t>
            </a:r>
            <a:r>
              <a:rPr lang="de-DE" sz="1400" dirty="0">
                <a:latin typeface="Century Gothic" panose="020B0502020202020204" pitchFamily="34" charset="0"/>
              </a:rPr>
              <a:t> </a:t>
            </a:r>
            <a:r>
              <a:rPr lang="de-DE" sz="1400" dirty="0" err="1">
                <a:latin typeface="Century Gothic" panose="020B0502020202020204" pitchFamily="34" charset="0"/>
              </a:rPr>
              <a:t>management</a:t>
            </a:r>
            <a:r>
              <a:rPr lang="de-DE" sz="1400" dirty="0">
                <a:latin typeface="Century Gothic" panose="020B0502020202020204" pitchFamily="34" charset="0"/>
              </a:rPr>
              <a:t> plan</a:t>
            </a:r>
          </a:p>
          <a:p>
            <a:pPr marL="285750" indent="-285750">
              <a:buFont typeface="Arial" panose="020B0604020202020204" pitchFamily="34" charset="0"/>
              <a:buChar char="•"/>
            </a:pPr>
            <a:r>
              <a:rPr lang="de-DE" sz="1400" dirty="0" err="1">
                <a:latin typeface="Century Gothic" panose="020B0502020202020204" pitchFamily="34" charset="0"/>
              </a:rPr>
              <a:t>monitoring</a:t>
            </a:r>
            <a:r>
              <a:rPr lang="de-DE" sz="1400" dirty="0">
                <a:latin typeface="Century Gothic" panose="020B0502020202020204" pitchFamily="34" charset="0"/>
              </a:rPr>
              <a:t> </a:t>
            </a:r>
            <a:r>
              <a:rPr lang="de-DE" sz="1400" dirty="0" err="1">
                <a:latin typeface="Century Gothic" panose="020B0502020202020204" pitchFamily="34" charset="0"/>
              </a:rPr>
              <a:t>programs</a:t>
            </a:r>
            <a:endParaRPr lang="de-DE" sz="1400" dirty="0">
              <a:latin typeface="Century Gothic" panose="020B0502020202020204" pitchFamily="34" charset="0"/>
            </a:endParaRPr>
          </a:p>
          <a:p>
            <a:endParaRPr lang="ko-KR" altLang="en-US" sz="1200" dirty="0">
              <a:latin typeface="Century Gothic" panose="020B0502020202020204" pitchFamily="34" charset="0"/>
              <a:cs typeface="Arial" pitchFamily="34" charset="0"/>
            </a:endParaRPr>
          </a:p>
        </p:txBody>
      </p:sp>
      <p:pic>
        <p:nvPicPr>
          <p:cNvPr id="19" name="Bildplatzhalter 18">
            <a:extLst>
              <a:ext uri="{FF2B5EF4-FFF2-40B4-BE49-F238E27FC236}">
                <a16:creationId xmlns:a16="http://schemas.microsoft.com/office/drawing/2014/main" id="{21FF1DF5-B5FC-3A4A-938A-79094D6FB907}"/>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3141" b="3141"/>
          <a:stretch>
            <a:fillRect/>
          </a:stretch>
        </p:blipFill>
        <p:spPr/>
      </p:pic>
      <p:sp>
        <p:nvSpPr>
          <p:cNvPr id="20" name="Textfeld 19">
            <a:extLst>
              <a:ext uri="{FF2B5EF4-FFF2-40B4-BE49-F238E27FC236}">
                <a16:creationId xmlns:a16="http://schemas.microsoft.com/office/drawing/2014/main" id="{206C5E6A-292D-6B45-B95D-2922F7A6AFA4}"/>
              </a:ext>
            </a:extLst>
          </p:cNvPr>
          <p:cNvSpPr txBox="1"/>
          <p:nvPr/>
        </p:nvSpPr>
        <p:spPr>
          <a:xfrm>
            <a:off x="530512" y="3669175"/>
            <a:ext cx="2420856" cy="369332"/>
          </a:xfrm>
          <a:prstGeom prst="rect">
            <a:avLst/>
          </a:prstGeom>
          <a:noFill/>
        </p:spPr>
        <p:txBody>
          <a:bodyPr wrap="none" rtlCol="0">
            <a:spAutoFit/>
          </a:bodyPr>
          <a:lstStyle/>
          <a:p>
            <a:r>
              <a:rPr lang="de-UA" dirty="0">
                <a:latin typeface="Century Gothic" panose="020B0502020202020204" pitchFamily="34" charset="0"/>
              </a:rPr>
              <a:t>Green Infrastructure</a:t>
            </a:r>
          </a:p>
        </p:txBody>
      </p:sp>
      <p:pic>
        <p:nvPicPr>
          <p:cNvPr id="23" name="Grafik 22">
            <a:extLst>
              <a:ext uri="{FF2B5EF4-FFF2-40B4-BE49-F238E27FC236}">
                <a16:creationId xmlns:a16="http://schemas.microsoft.com/office/drawing/2014/main" id="{135479EE-2E5E-F34D-94A7-81534D0BA6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722" y="4172014"/>
            <a:ext cx="3058236" cy="2202084"/>
          </a:xfrm>
          <a:prstGeom prst="rect">
            <a:avLst/>
          </a:prstGeom>
        </p:spPr>
      </p:pic>
    </p:spTree>
    <p:extLst>
      <p:ext uri="{BB962C8B-B14F-4D97-AF65-F5344CB8AC3E}">
        <p14:creationId xmlns:p14="http://schemas.microsoft.com/office/powerpoint/2010/main" val="3585716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ea typeface="Verdana" panose="020B0604030504040204" pitchFamily="34" charset="0"/>
                <a:cs typeface="Verdana" panose="020B0604030504040204" pitchFamily="34" charset="0"/>
              </a:rPr>
              <a:t>BENCHMARK</a:t>
            </a:r>
            <a:r>
              <a:rPr lang="de-DE" sz="3200" dirty="0">
                <a:ea typeface="Verdana" panose="020B0604030504040204" pitchFamily="34" charset="0"/>
                <a:cs typeface="Verdana" panose="020B0604030504040204" pitchFamily="34" charset="0"/>
              </a:rPr>
              <a:t/>
            </a:r>
            <a:br>
              <a:rPr lang="de-DE" sz="3200" dirty="0">
                <a:ea typeface="Verdana" panose="020B0604030504040204" pitchFamily="34" charset="0"/>
                <a:cs typeface="Verdana" panose="020B0604030504040204" pitchFamily="34" charset="0"/>
              </a:rPr>
            </a:br>
            <a:r>
              <a:rPr lang="de-DE" sz="3200" dirty="0" err="1">
                <a:ea typeface="Verdana" panose="020B0604030504040204" pitchFamily="34" charset="0"/>
                <a:cs typeface="Verdana" panose="020B0604030504040204" pitchFamily="34" charset="0"/>
              </a:rPr>
              <a:t>Accesibility</a:t>
            </a:r>
            <a:r>
              <a:rPr lang="de-DE" sz="3200" dirty="0">
                <a:ea typeface="Verdana" panose="020B0604030504040204" pitchFamily="34" charset="0"/>
                <a:cs typeface="Verdana" panose="020B0604030504040204" pitchFamily="34" charset="0"/>
              </a:rPr>
              <a:t> </a:t>
            </a:r>
            <a:r>
              <a:rPr lang="de-DE" sz="3200" dirty="0" err="1">
                <a:ea typeface="Verdana" panose="020B0604030504040204" pitchFamily="34" charset="0"/>
                <a:cs typeface="Verdana" panose="020B0604030504040204" pitchFamily="34" charset="0"/>
              </a:rPr>
              <a:t>and</a:t>
            </a:r>
            <a:r>
              <a:rPr lang="de-DE" sz="3200" dirty="0">
                <a:ea typeface="Verdana" panose="020B0604030504040204" pitchFamily="34" charset="0"/>
                <a:cs typeface="Verdana" panose="020B0604030504040204" pitchFamily="34" charset="0"/>
              </a:rPr>
              <a:t> Jobs </a:t>
            </a:r>
            <a:r>
              <a:rPr lang="de-DE" sz="3200" dirty="0" err="1">
                <a:ea typeface="Verdana" panose="020B0604030504040204" pitchFamily="34" charset="0"/>
                <a:cs typeface="Verdana" panose="020B0604030504040204" pitchFamily="34" charset="0"/>
              </a:rPr>
              <a:t>Creation</a:t>
            </a:r>
            <a:endParaRPr lang="ko-KR" altLang="en-US" sz="3200" dirty="0">
              <a:cs typeface="Verdana" panose="020B0604030504040204" pitchFamily="34" charset="0"/>
            </a:endParaRPr>
          </a:p>
        </p:txBody>
      </p:sp>
      <p:sp>
        <p:nvSpPr>
          <p:cNvPr id="12" name="TextBox 11"/>
          <p:cNvSpPr txBox="1"/>
          <p:nvPr/>
        </p:nvSpPr>
        <p:spPr>
          <a:xfrm>
            <a:off x="4928839" y="1686691"/>
            <a:ext cx="5534562" cy="5355312"/>
          </a:xfrm>
          <a:prstGeom prst="rect">
            <a:avLst/>
          </a:prstGeom>
          <a:noFill/>
        </p:spPr>
        <p:txBody>
          <a:bodyPr wrap="square" rtlCol="0">
            <a:spAutoFit/>
          </a:bodyPr>
          <a:lstStyle/>
          <a:p>
            <a:pPr fontAlgn="base"/>
            <a:endParaRPr lang="de-DE" sz="1600" dirty="0">
              <a:solidFill>
                <a:srgbClr val="090A0F"/>
              </a:solidFill>
              <a:latin typeface="Century Gothic" panose="020B0502020202020204" pitchFamily="34" charset="0"/>
              <a:cs typeface="Verdana"/>
            </a:endParaRPr>
          </a:p>
          <a:p>
            <a:pPr fontAlgn="base"/>
            <a:r>
              <a:rPr lang="de-DE" sz="1400" dirty="0" err="1">
                <a:latin typeface="Century Gothic" panose="020B0502020202020204" pitchFamily="34" charset="0"/>
              </a:rPr>
              <a:t>What</a:t>
            </a:r>
            <a:r>
              <a:rPr lang="de-DE" sz="1400" dirty="0">
                <a:latin typeface="Century Gothic" panose="020B0502020202020204" pitchFamily="34" charset="0"/>
              </a:rPr>
              <a:t> </a:t>
            </a:r>
            <a:r>
              <a:rPr lang="de-DE" sz="1400" dirty="0" err="1">
                <a:latin typeface="Century Gothic" panose="020B0502020202020204" pitchFamily="34" charset="0"/>
              </a:rPr>
              <a:t>to</a:t>
            </a:r>
            <a:r>
              <a:rPr lang="de-DE" sz="1400" dirty="0">
                <a:latin typeface="Century Gothic" panose="020B0502020202020204" pitchFamily="34" charset="0"/>
              </a:rPr>
              <a:t> </a:t>
            </a:r>
            <a:r>
              <a:rPr lang="de-DE" sz="1400" dirty="0" err="1">
                <a:latin typeface="Century Gothic" panose="020B0502020202020204" pitchFamily="34" charset="0"/>
              </a:rPr>
              <a:t>measure</a:t>
            </a:r>
            <a:r>
              <a:rPr lang="de-DE" sz="1400" dirty="0">
                <a:latin typeface="Century Gothic" panose="020B0502020202020204" pitchFamily="34" charset="0"/>
              </a:rPr>
              <a:t>? </a:t>
            </a:r>
          </a:p>
          <a:p>
            <a:pPr fontAlgn="base"/>
            <a:r>
              <a:rPr lang="de-DE" sz="1400" dirty="0">
                <a:latin typeface="Century Gothic" panose="020B0502020202020204" pitchFamily="34" charset="0"/>
              </a:rPr>
              <a:t>Service </a:t>
            </a:r>
            <a:r>
              <a:rPr lang="de-DE" sz="1400" dirty="0" err="1">
                <a:latin typeface="Century Gothic" panose="020B0502020202020204" pitchFamily="34" charset="0"/>
              </a:rPr>
              <a:t>access</a:t>
            </a:r>
            <a:r>
              <a:rPr lang="de-DE" sz="1400" dirty="0">
                <a:latin typeface="Century Gothic" panose="020B0502020202020204" pitchFamily="34" charset="0"/>
              </a:rPr>
              <a:t>, </a:t>
            </a:r>
            <a:r>
              <a:rPr lang="de-DE" sz="1400" dirty="0" err="1">
                <a:latin typeface="Century Gothic" panose="020B0502020202020204" pitchFamily="34" charset="0"/>
              </a:rPr>
              <a:t>quality</a:t>
            </a:r>
            <a:r>
              <a:rPr lang="de-DE" sz="1400" dirty="0">
                <a:latin typeface="Century Gothic" panose="020B0502020202020204" pitchFamily="34" charset="0"/>
              </a:rPr>
              <a:t>, </a:t>
            </a:r>
            <a:r>
              <a:rPr lang="de-DE" sz="1400" dirty="0" err="1">
                <a:latin typeface="Century Gothic" panose="020B0502020202020204" pitchFamily="34" charset="0"/>
              </a:rPr>
              <a:t>reliability</a:t>
            </a:r>
            <a:r>
              <a:rPr lang="de-DE" sz="1400" dirty="0">
                <a:latin typeface="Century Gothic" panose="020B0502020202020204" pitchFamily="34" charset="0"/>
              </a:rPr>
              <a:t>, </a:t>
            </a:r>
            <a:r>
              <a:rPr lang="de-DE" sz="1400" dirty="0" err="1">
                <a:latin typeface="Century Gothic" panose="020B0502020202020204" pitchFamily="34" charset="0"/>
              </a:rPr>
              <a:t>and</a:t>
            </a:r>
            <a:r>
              <a:rPr lang="de-DE" sz="1400" dirty="0">
                <a:latin typeface="Century Gothic" panose="020B0502020202020204" pitchFamily="34" charset="0"/>
              </a:rPr>
              <a:t> </a:t>
            </a:r>
            <a:r>
              <a:rPr lang="de-DE" sz="1400" dirty="0" err="1">
                <a:latin typeface="Century Gothic" panose="020B0502020202020204" pitchFamily="34" charset="0"/>
              </a:rPr>
              <a:t>affordability</a:t>
            </a:r>
            <a:endParaRPr lang="de-DE" sz="1400" dirty="0">
              <a:latin typeface="Century Gothic" panose="020B0502020202020204" pitchFamily="34" charset="0"/>
            </a:endParaRPr>
          </a:p>
          <a:p>
            <a:pPr fontAlgn="base"/>
            <a:endParaRPr lang="de-DE" sz="1400" dirty="0">
              <a:latin typeface="Century Gothic" panose="020B0502020202020204" pitchFamily="34" charset="0"/>
            </a:endParaRPr>
          </a:p>
          <a:p>
            <a:pPr fontAlgn="base"/>
            <a:r>
              <a:rPr lang="de-DE" sz="1400" dirty="0" err="1">
                <a:latin typeface="Century Gothic" panose="020B0502020202020204" pitchFamily="34" charset="0"/>
              </a:rPr>
              <a:t>When</a:t>
            </a:r>
            <a:r>
              <a:rPr lang="de-DE" sz="1400" dirty="0">
                <a:latin typeface="Century Gothic" panose="020B0502020202020204" pitchFamily="34" charset="0"/>
              </a:rPr>
              <a:t>: </a:t>
            </a:r>
            <a:r>
              <a:rPr lang="de-DE" sz="1400" dirty="0" err="1">
                <a:latin typeface="Century Gothic" panose="020B0502020202020204" pitchFamily="34" charset="0"/>
              </a:rPr>
              <a:t>project</a:t>
            </a:r>
            <a:r>
              <a:rPr lang="de-DE" sz="1400" dirty="0">
                <a:latin typeface="Century Gothic" panose="020B0502020202020204" pitchFamily="34" charset="0"/>
              </a:rPr>
              <a:t> </a:t>
            </a:r>
            <a:r>
              <a:rPr lang="de-DE" sz="1400" dirty="0" err="1">
                <a:latin typeface="Century Gothic" panose="020B0502020202020204" pitchFamily="34" charset="0"/>
              </a:rPr>
              <a:t>construction</a:t>
            </a:r>
            <a:r>
              <a:rPr lang="de-DE" sz="1400" dirty="0">
                <a:latin typeface="Century Gothic" panose="020B0502020202020204" pitchFamily="34" charset="0"/>
              </a:rPr>
              <a:t>, </a:t>
            </a:r>
            <a:r>
              <a:rPr lang="de-DE" sz="1400" dirty="0" err="1">
                <a:latin typeface="Century Gothic" panose="020B0502020202020204" pitchFamily="34" charset="0"/>
              </a:rPr>
              <a:t>operation</a:t>
            </a:r>
            <a:r>
              <a:rPr lang="de-DE" sz="1400" dirty="0">
                <a:latin typeface="Century Gothic" panose="020B0502020202020204" pitchFamily="34" charset="0"/>
              </a:rPr>
              <a:t> </a:t>
            </a:r>
            <a:r>
              <a:rPr lang="de-DE" sz="1400" dirty="0" err="1">
                <a:latin typeface="Century Gothic" panose="020B0502020202020204" pitchFamily="34" charset="0"/>
              </a:rPr>
              <a:t>and</a:t>
            </a:r>
            <a:r>
              <a:rPr lang="de-DE" sz="1400" dirty="0">
                <a:latin typeface="Century Gothic" panose="020B0502020202020204" pitchFamily="34" charset="0"/>
              </a:rPr>
              <a:t> </a:t>
            </a:r>
            <a:r>
              <a:rPr lang="de-DE" sz="1400" dirty="0" err="1">
                <a:latin typeface="Century Gothic" panose="020B0502020202020204" pitchFamily="34" charset="0"/>
              </a:rPr>
              <a:t>maintenance</a:t>
            </a:r>
            <a:endParaRPr lang="de-DE" sz="1400" dirty="0">
              <a:latin typeface="Century Gothic" panose="020B0502020202020204" pitchFamily="34" charset="0"/>
            </a:endParaRPr>
          </a:p>
          <a:p>
            <a:endParaRPr lang="de-DE" sz="1400" dirty="0">
              <a:latin typeface="Century Gothic" panose="020B0502020202020204" pitchFamily="34" charset="0"/>
            </a:endParaRPr>
          </a:p>
          <a:p>
            <a:r>
              <a:rPr lang="de-DE" sz="1400" dirty="0" err="1">
                <a:latin typeface="Century Gothic" panose="020B0502020202020204" pitchFamily="34" charset="0"/>
              </a:rPr>
              <a:t>How</a:t>
            </a:r>
            <a:r>
              <a:rPr lang="de-DE" sz="1400" dirty="0">
                <a:latin typeface="Century Gothic" panose="020B0502020202020204" pitchFamily="34" charset="0"/>
              </a:rPr>
              <a:t>?</a:t>
            </a:r>
          </a:p>
          <a:p>
            <a:pPr marL="342900" indent="-342900">
              <a:buFont typeface="Arial"/>
              <a:buChar char="•"/>
            </a:pPr>
            <a:r>
              <a:rPr lang="en-US" sz="1400" dirty="0">
                <a:solidFill>
                  <a:srgbClr val="090A0F"/>
                </a:solidFill>
                <a:latin typeface="Century Gothic" panose="020B0502020202020204" pitchFamily="34" charset="0"/>
                <a:cs typeface="Verdana"/>
              </a:rPr>
              <a:t>Short (max.600 m) accessibility to the closest point of public transport (bus, tram, train, etc.) reducing the distance to the facility and the service access cost</a:t>
            </a:r>
          </a:p>
          <a:p>
            <a:r>
              <a:rPr lang="en-US" sz="1400" dirty="0">
                <a:solidFill>
                  <a:srgbClr val="090A0F"/>
                </a:solidFill>
                <a:latin typeface="Century Gothic" panose="020B0502020202020204" pitchFamily="34" charset="0"/>
                <a:cs typeface="Verdana"/>
              </a:rPr>
              <a:t> </a:t>
            </a:r>
            <a:endParaRPr lang="de-DE" sz="1400" dirty="0">
              <a:solidFill>
                <a:srgbClr val="090A0F"/>
              </a:solidFill>
              <a:latin typeface="Century Gothic" panose="020B0502020202020204" pitchFamily="34" charset="0"/>
              <a:cs typeface="Verdana"/>
            </a:endParaRPr>
          </a:p>
          <a:p>
            <a:pPr marL="342900" indent="-342900">
              <a:buFont typeface="Arial"/>
              <a:buChar char="•"/>
            </a:pPr>
            <a:r>
              <a:rPr lang="en-US" sz="1400" dirty="0">
                <a:solidFill>
                  <a:srgbClr val="090A0F"/>
                </a:solidFill>
                <a:latin typeface="Century Gothic" panose="020B0502020202020204" pitchFamily="34" charset="0"/>
                <a:cs typeface="Verdana"/>
              </a:rPr>
              <a:t>Quality of the road connection (connection to the developed main road, motorway access via a good arterial road)</a:t>
            </a:r>
          </a:p>
          <a:p>
            <a:pPr marL="342900" indent="-342900">
              <a:buFont typeface="Arial"/>
              <a:buChar char="•"/>
            </a:pPr>
            <a:endParaRPr lang="de-DE" sz="1400" dirty="0">
              <a:solidFill>
                <a:srgbClr val="090A0F"/>
              </a:solidFill>
              <a:latin typeface="Century Gothic" panose="020B0502020202020204" pitchFamily="34" charset="0"/>
              <a:cs typeface="Verdana"/>
            </a:endParaRPr>
          </a:p>
          <a:p>
            <a:pPr marL="342900" indent="-342900">
              <a:buFont typeface="Arial"/>
              <a:buChar char="•"/>
            </a:pPr>
            <a:r>
              <a:rPr lang="en-US" sz="1400" dirty="0">
                <a:solidFill>
                  <a:srgbClr val="090A0F"/>
                </a:solidFill>
                <a:latin typeface="Century Gothic" panose="020B0502020202020204" pitchFamily="34" charset="0"/>
                <a:cs typeface="Verdana"/>
              </a:rPr>
              <a:t>Individual parking concept (parking for people with mobility limitation, female parking, family parking, bicycle parking, temporary parking for emergency physician, delivery, etc.)</a:t>
            </a:r>
          </a:p>
          <a:p>
            <a:endParaRPr lang="de-DE" sz="1400" dirty="0">
              <a:latin typeface="Century Gothic" panose="020B0502020202020204" pitchFamily="34" charset="0"/>
            </a:endParaRPr>
          </a:p>
          <a:p>
            <a:endParaRPr lang="de-DE" sz="1400" dirty="0">
              <a:latin typeface="Century Gothic" panose="020B0502020202020204" pitchFamily="34" charset="0"/>
            </a:endParaRPr>
          </a:p>
          <a:p>
            <a:pPr fontAlgn="base"/>
            <a:endParaRPr lang="de-DE" dirty="0"/>
          </a:p>
          <a:p>
            <a:pPr fontAlgn="base"/>
            <a:endParaRPr lang="de-DE" sz="1600" dirty="0">
              <a:solidFill>
                <a:srgbClr val="090A0F"/>
              </a:solidFill>
              <a:latin typeface="Century Gothic" panose="020B0502020202020204" pitchFamily="34" charset="0"/>
              <a:cs typeface="Verdana"/>
            </a:endParaRPr>
          </a:p>
          <a:p>
            <a:endParaRPr lang="de-DE" sz="1200" dirty="0">
              <a:solidFill>
                <a:srgbClr val="090A0F"/>
              </a:solidFill>
              <a:latin typeface="Century Gothic" panose="020B0502020202020204" pitchFamily="34" charset="0"/>
              <a:cs typeface="Verdana"/>
            </a:endParaRPr>
          </a:p>
        </p:txBody>
      </p:sp>
      <p:pic>
        <p:nvPicPr>
          <p:cNvPr id="3" name="Grafik 2">
            <a:extLst>
              <a:ext uri="{FF2B5EF4-FFF2-40B4-BE49-F238E27FC236}">
                <a16:creationId xmlns:a16="http://schemas.microsoft.com/office/drawing/2014/main" id="{8AA75936-5687-4A48-8752-F94F5588FF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958" y="140759"/>
            <a:ext cx="2719810" cy="2692612"/>
          </a:xfrm>
          <a:prstGeom prst="rect">
            <a:avLst/>
          </a:prstGeom>
        </p:spPr>
      </p:pic>
      <p:sp>
        <p:nvSpPr>
          <p:cNvPr id="11" name="TextBox 1">
            <a:extLst>
              <a:ext uri="{FF2B5EF4-FFF2-40B4-BE49-F238E27FC236}">
                <a16:creationId xmlns:a16="http://schemas.microsoft.com/office/drawing/2014/main" id="{DBBABAE9-385F-9C48-BFC8-F927E951064D}"/>
              </a:ext>
            </a:extLst>
          </p:cNvPr>
          <p:cNvSpPr txBox="1"/>
          <p:nvPr/>
        </p:nvSpPr>
        <p:spPr>
          <a:xfrm>
            <a:off x="321276" y="3135881"/>
            <a:ext cx="3267307" cy="3600986"/>
          </a:xfrm>
          <a:prstGeom prst="rect">
            <a:avLst/>
          </a:prstGeom>
          <a:noFill/>
        </p:spPr>
        <p:txBody>
          <a:bodyPr wrap="square" rtlCol="0">
            <a:spAutoFit/>
          </a:bodyPr>
          <a:lstStyle/>
          <a:p>
            <a:r>
              <a:rPr lang="de-DE" sz="1200" dirty="0">
                <a:solidFill>
                  <a:srgbClr val="090A0F"/>
                </a:solidFill>
                <a:latin typeface="Century Gothic" panose="020B0502020202020204" pitchFamily="34" charset="0"/>
                <a:cs typeface="Verdana"/>
              </a:rPr>
              <a:t>       G20 PRINCIPLES FOR QUALITY      INFRASTRUCTURE INVESTMENT </a:t>
            </a:r>
          </a:p>
          <a:p>
            <a:endParaRPr lang="de-DE" sz="1200" dirty="0">
              <a:solidFill>
                <a:srgbClr val="090A0F"/>
              </a:solidFill>
              <a:latin typeface="Century Gothic" panose="020B0502020202020204" pitchFamily="34" charset="0"/>
              <a:cs typeface="Verdana"/>
            </a:endParaRPr>
          </a:p>
          <a:p>
            <a:pPr marL="285750" indent="-285750" fontAlgn="base">
              <a:buFont typeface="Arial" panose="020B0604020202020204" pitchFamily="34" charset="0"/>
              <a:buChar char="•"/>
            </a:pPr>
            <a:r>
              <a:rPr lang="de-DE" sz="1200" dirty="0" err="1">
                <a:solidFill>
                  <a:srgbClr val="090A0F"/>
                </a:solidFill>
                <a:latin typeface="Century Gothic" panose="020B0502020202020204" pitchFamily="34" charset="0"/>
                <a:cs typeface="Verdana"/>
              </a:rPr>
              <a:t>Maximizing</a:t>
            </a:r>
            <a:r>
              <a:rPr lang="de-DE" sz="1200" dirty="0">
                <a:solidFill>
                  <a:srgbClr val="090A0F"/>
                </a:solidFill>
                <a:latin typeface="Century Gothic" panose="020B0502020202020204" pitchFamily="34" charset="0"/>
                <a:cs typeface="Verdana"/>
              </a:rPr>
              <a:t> </a:t>
            </a:r>
            <a:r>
              <a:rPr lang="de-DE" sz="1200" dirty="0" err="1">
                <a:solidFill>
                  <a:srgbClr val="090A0F"/>
                </a:solidFill>
                <a:latin typeface="Century Gothic" panose="020B0502020202020204" pitchFamily="34" charset="0"/>
                <a:cs typeface="Verdana"/>
              </a:rPr>
              <a:t>the</a:t>
            </a:r>
            <a:r>
              <a:rPr lang="de-DE" sz="1200" dirty="0">
                <a:solidFill>
                  <a:srgbClr val="090A0F"/>
                </a:solidFill>
                <a:latin typeface="Century Gothic" panose="020B0502020202020204" pitchFamily="34" charset="0"/>
                <a:cs typeface="Verdana"/>
              </a:rPr>
              <a:t> positive </a:t>
            </a:r>
            <a:r>
              <a:rPr lang="de-DE" sz="1200" dirty="0" err="1">
                <a:solidFill>
                  <a:srgbClr val="090A0F"/>
                </a:solidFill>
                <a:latin typeface="Century Gothic" panose="020B0502020202020204" pitchFamily="34" charset="0"/>
                <a:cs typeface="Verdana"/>
              </a:rPr>
              <a:t>impact</a:t>
            </a:r>
            <a:r>
              <a:rPr lang="de-DE" sz="1200" dirty="0">
                <a:solidFill>
                  <a:srgbClr val="090A0F"/>
                </a:solidFill>
                <a:latin typeface="Century Gothic" panose="020B0502020202020204" pitchFamily="34" charset="0"/>
                <a:cs typeface="Verdana"/>
              </a:rPr>
              <a:t> </a:t>
            </a:r>
            <a:r>
              <a:rPr lang="de-DE" sz="1200" dirty="0" err="1">
                <a:solidFill>
                  <a:srgbClr val="090A0F"/>
                </a:solidFill>
                <a:latin typeface="Century Gothic" panose="020B0502020202020204" pitchFamily="34" charset="0"/>
                <a:cs typeface="Verdana"/>
              </a:rPr>
              <a:t>of</a:t>
            </a:r>
            <a:r>
              <a:rPr lang="de-DE" sz="1200" dirty="0">
                <a:solidFill>
                  <a:srgbClr val="090A0F"/>
                </a:solidFill>
                <a:latin typeface="Century Gothic" panose="020B0502020202020204" pitchFamily="34" charset="0"/>
                <a:cs typeface="Verdana"/>
              </a:rPr>
              <a:t> </a:t>
            </a:r>
            <a:r>
              <a:rPr lang="de-DE" sz="1200" dirty="0" err="1">
                <a:solidFill>
                  <a:srgbClr val="090A0F"/>
                </a:solidFill>
                <a:latin typeface="Century Gothic" panose="020B0502020202020204" pitchFamily="34" charset="0"/>
                <a:cs typeface="Verdana"/>
              </a:rPr>
              <a:t>infrastructure</a:t>
            </a:r>
            <a:r>
              <a:rPr lang="de-DE" sz="1200" dirty="0">
                <a:solidFill>
                  <a:srgbClr val="090A0F"/>
                </a:solidFill>
                <a:latin typeface="Century Gothic" panose="020B0502020202020204" pitchFamily="34" charset="0"/>
                <a:cs typeface="Verdana"/>
              </a:rPr>
              <a:t> </a:t>
            </a:r>
            <a:r>
              <a:rPr lang="de-DE" sz="1200" dirty="0" err="1">
                <a:solidFill>
                  <a:srgbClr val="090A0F"/>
                </a:solidFill>
                <a:latin typeface="Century Gothic" panose="020B0502020202020204" pitchFamily="34" charset="0"/>
                <a:cs typeface="Verdana"/>
              </a:rPr>
              <a:t>to</a:t>
            </a:r>
            <a:r>
              <a:rPr lang="de-DE" sz="1200" dirty="0">
                <a:solidFill>
                  <a:srgbClr val="090A0F"/>
                </a:solidFill>
                <a:latin typeface="Century Gothic" panose="020B0502020202020204" pitchFamily="34" charset="0"/>
                <a:cs typeface="Verdana"/>
              </a:rPr>
              <a:t> </a:t>
            </a:r>
            <a:r>
              <a:rPr lang="de-DE" sz="1200" dirty="0" err="1">
                <a:solidFill>
                  <a:srgbClr val="090A0F"/>
                </a:solidFill>
                <a:latin typeface="Century Gothic" panose="020B0502020202020204" pitchFamily="34" charset="0"/>
                <a:cs typeface="Verdana"/>
              </a:rPr>
              <a:t>achieve</a:t>
            </a:r>
            <a:r>
              <a:rPr lang="de-DE" sz="1200" dirty="0">
                <a:solidFill>
                  <a:srgbClr val="090A0F"/>
                </a:solidFill>
                <a:latin typeface="Century Gothic" panose="020B0502020202020204" pitchFamily="34" charset="0"/>
                <a:cs typeface="Verdana"/>
              </a:rPr>
              <a:t> </a:t>
            </a:r>
            <a:r>
              <a:rPr lang="de-DE" sz="1200" dirty="0" err="1">
                <a:solidFill>
                  <a:srgbClr val="090A0F"/>
                </a:solidFill>
                <a:latin typeface="Century Gothic" panose="020B0502020202020204" pitchFamily="34" charset="0"/>
                <a:cs typeface="Verdana"/>
              </a:rPr>
              <a:t>sustainable</a:t>
            </a:r>
            <a:r>
              <a:rPr lang="de-DE" sz="1200" dirty="0">
                <a:solidFill>
                  <a:srgbClr val="090A0F"/>
                </a:solidFill>
                <a:latin typeface="Century Gothic" panose="020B0502020202020204" pitchFamily="34" charset="0"/>
                <a:cs typeface="Verdana"/>
              </a:rPr>
              <a:t> </a:t>
            </a:r>
            <a:r>
              <a:rPr lang="de-DE" sz="1200" dirty="0" err="1">
                <a:solidFill>
                  <a:srgbClr val="090A0F"/>
                </a:solidFill>
                <a:latin typeface="Century Gothic" panose="020B0502020202020204" pitchFamily="34" charset="0"/>
                <a:cs typeface="Verdana"/>
              </a:rPr>
              <a:t>growth</a:t>
            </a:r>
            <a:r>
              <a:rPr lang="de-DE" sz="1200" dirty="0">
                <a:solidFill>
                  <a:srgbClr val="090A0F"/>
                </a:solidFill>
                <a:latin typeface="Century Gothic" panose="020B0502020202020204" pitchFamily="34" charset="0"/>
                <a:cs typeface="Verdana"/>
              </a:rPr>
              <a:t> </a:t>
            </a:r>
            <a:r>
              <a:rPr lang="de-DE" sz="1200" dirty="0" err="1">
                <a:solidFill>
                  <a:srgbClr val="090A0F"/>
                </a:solidFill>
                <a:latin typeface="Century Gothic" panose="020B0502020202020204" pitchFamily="34" charset="0"/>
                <a:cs typeface="Verdana"/>
              </a:rPr>
              <a:t>and</a:t>
            </a:r>
            <a:r>
              <a:rPr lang="de-DE" sz="1200" dirty="0">
                <a:solidFill>
                  <a:srgbClr val="090A0F"/>
                </a:solidFill>
                <a:latin typeface="Century Gothic" panose="020B0502020202020204" pitchFamily="34" charset="0"/>
                <a:cs typeface="Verdana"/>
              </a:rPr>
              <a:t> </a:t>
            </a:r>
            <a:r>
              <a:rPr lang="de-DE" sz="1200" dirty="0" err="1">
                <a:solidFill>
                  <a:srgbClr val="090A0F"/>
                </a:solidFill>
                <a:latin typeface="Century Gothic" panose="020B0502020202020204" pitchFamily="34" charset="0"/>
                <a:cs typeface="Verdana"/>
              </a:rPr>
              <a:t>development</a:t>
            </a:r>
            <a:r>
              <a:rPr lang="de-DE" sz="1200" dirty="0">
                <a:solidFill>
                  <a:srgbClr val="090A0F"/>
                </a:solidFill>
                <a:latin typeface="Century Gothic" panose="020B0502020202020204" pitchFamily="34" charset="0"/>
                <a:cs typeface="Verdana"/>
              </a:rPr>
              <a:t>;</a:t>
            </a:r>
          </a:p>
          <a:p>
            <a:pPr marL="285750" indent="-285750" fontAlgn="base">
              <a:buFont typeface="Arial" panose="020B0604020202020204" pitchFamily="34" charset="0"/>
              <a:buChar char="•"/>
            </a:pPr>
            <a:r>
              <a:rPr lang="de-DE" sz="1200" dirty="0" err="1">
                <a:solidFill>
                  <a:srgbClr val="090A0F"/>
                </a:solidFill>
                <a:latin typeface="Century Gothic" panose="020B0502020202020204" pitchFamily="34" charset="0"/>
                <a:cs typeface="Verdana"/>
              </a:rPr>
              <a:t>Raising</a:t>
            </a:r>
            <a:r>
              <a:rPr lang="de-DE" sz="1200" dirty="0">
                <a:solidFill>
                  <a:srgbClr val="090A0F"/>
                </a:solidFill>
                <a:latin typeface="Century Gothic" panose="020B0502020202020204" pitchFamily="34" charset="0"/>
                <a:cs typeface="Verdana"/>
              </a:rPr>
              <a:t> </a:t>
            </a:r>
            <a:r>
              <a:rPr lang="de-DE" sz="1200" dirty="0" err="1">
                <a:solidFill>
                  <a:srgbClr val="090A0F"/>
                </a:solidFill>
                <a:latin typeface="Century Gothic" panose="020B0502020202020204" pitchFamily="34" charset="0"/>
                <a:cs typeface="Verdana"/>
              </a:rPr>
              <a:t>economic</a:t>
            </a:r>
            <a:r>
              <a:rPr lang="de-DE" sz="1200" dirty="0">
                <a:solidFill>
                  <a:srgbClr val="090A0F"/>
                </a:solidFill>
                <a:latin typeface="Century Gothic" panose="020B0502020202020204" pitchFamily="34" charset="0"/>
                <a:cs typeface="Verdana"/>
              </a:rPr>
              <a:t> </a:t>
            </a:r>
            <a:r>
              <a:rPr lang="de-DE" sz="1200" dirty="0" err="1">
                <a:solidFill>
                  <a:srgbClr val="090A0F"/>
                </a:solidFill>
                <a:latin typeface="Century Gothic" panose="020B0502020202020204" pitchFamily="34" charset="0"/>
                <a:cs typeface="Verdana"/>
              </a:rPr>
              <a:t>efficiency</a:t>
            </a:r>
            <a:r>
              <a:rPr lang="de-DE" sz="1200" dirty="0">
                <a:solidFill>
                  <a:srgbClr val="090A0F"/>
                </a:solidFill>
                <a:latin typeface="Century Gothic" panose="020B0502020202020204" pitchFamily="34" charset="0"/>
                <a:cs typeface="Verdana"/>
              </a:rPr>
              <a:t> in </a:t>
            </a:r>
            <a:r>
              <a:rPr lang="de-DE" sz="1200" dirty="0" err="1">
                <a:solidFill>
                  <a:srgbClr val="090A0F"/>
                </a:solidFill>
                <a:latin typeface="Century Gothic" panose="020B0502020202020204" pitchFamily="34" charset="0"/>
                <a:cs typeface="Verdana"/>
              </a:rPr>
              <a:t>view</a:t>
            </a:r>
            <a:r>
              <a:rPr lang="de-DE" sz="1200" dirty="0">
                <a:solidFill>
                  <a:srgbClr val="090A0F"/>
                </a:solidFill>
                <a:latin typeface="Century Gothic" panose="020B0502020202020204" pitchFamily="34" charset="0"/>
                <a:cs typeface="Verdana"/>
              </a:rPr>
              <a:t> </a:t>
            </a:r>
            <a:r>
              <a:rPr lang="de-DE" sz="1200" dirty="0" err="1">
                <a:solidFill>
                  <a:srgbClr val="090A0F"/>
                </a:solidFill>
                <a:latin typeface="Century Gothic" panose="020B0502020202020204" pitchFamily="34" charset="0"/>
                <a:cs typeface="Verdana"/>
              </a:rPr>
              <a:t>of</a:t>
            </a:r>
            <a:r>
              <a:rPr lang="de-DE" sz="1200" dirty="0">
                <a:solidFill>
                  <a:srgbClr val="090A0F"/>
                </a:solidFill>
                <a:latin typeface="Century Gothic" panose="020B0502020202020204" pitchFamily="34" charset="0"/>
                <a:cs typeface="Verdana"/>
              </a:rPr>
              <a:t> </a:t>
            </a:r>
            <a:r>
              <a:rPr lang="de-DE" sz="1200" dirty="0" err="1">
                <a:solidFill>
                  <a:srgbClr val="090A0F"/>
                </a:solidFill>
                <a:latin typeface="Century Gothic" panose="020B0502020202020204" pitchFamily="34" charset="0"/>
                <a:cs typeface="Verdana"/>
              </a:rPr>
              <a:t>life-cycle</a:t>
            </a:r>
            <a:r>
              <a:rPr lang="de-DE" sz="1200" dirty="0">
                <a:solidFill>
                  <a:srgbClr val="090A0F"/>
                </a:solidFill>
                <a:latin typeface="Century Gothic" panose="020B0502020202020204" pitchFamily="34" charset="0"/>
                <a:cs typeface="Verdana"/>
              </a:rPr>
              <a:t> </a:t>
            </a:r>
            <a:r>
              <a:rPr lang="de-DE" sz="1200" dirty="0" err="1">
                <a:solidFill>
                  <a:srgbClr val="090A0F"/>
                </a:solidFill>
                <a:latin typeface="Century Gothic" panose="020B0502020202020204" pitchFamily="34" charset="0"/>
                <a:cs typeface="Verdana"/>
              </a:rPr>
              <a:t>cost</a:t>
            </a:r>
            <a:r>
              <a:rPr lang="de-DE" sz="1200" dirty="0">
                <a:solidFill>
                  <a:srgbClr val="090A0F"/>
                </a:solidFill>
                <a:latin typeface="Century Gothic" panose="020B0502020202020204" pitchFamily="34" charset="0"/>
                <a:cs typeface="Verdana"/>
              </a:rPr>
              <a:t>;</a:t>
            </a:r>
          </a:p>
          <a:p>
            <a:pPr marL="285750" indent="-285750" fontAlgn="base">
              <a:buFont typeface="Arial" panose="020B0604020202020204" pitchFamily="34" charset="0"/>
              <a:buChar char="•"/>
            </a:pPr>
            <a:r>
              <a:rPr lang="de-DE" sz="1200" dirty="0" err="1">
                <a:solidFill>
                  <a:srgbClr val="090A0F"/>
                </a:solidFill>
                <a:latin typeface="Century Gothic" panose="020B0502020202020204" pitchFamily="34" charset="0"/>
                <a:cs typeface="Verdana"/>
              </a:rPr>
              <a:t>Integrating</a:t>
            </a:r>
            <a:r>
              <a:rPr lang="de-DE" sz="1200" dirty="0">
                <a:solidFill>
                  <a:srgbClr val="090A0F"/>
                </a:solidFill>
                <a:latin typeface="Century Gothic" panose="020B0502020202020204" pitchFamily="34" charset="0"/>
                <a:cs typeface="Verdana"/>
              </a:rPr>
              <a:t> environmental </a:t>
            </a:r>
            <a:r>
              <a:rPr lang="de-DE" sz="1200" dirty="0" err="1">
                <a:solidFill>
                  <a:srgbClr val="090A0F"/>
                </a:solidFill>
                <a:latin typeface="Century Gothic" panose="020B0502020202020204" pitchFamily="34" charset="0"/>
                <a:cs typeface="Verdana"/>
              </a:rPr>
              <a:t>considerations</a:t>
            </a:r>
            <a:r>
              <a:rPr lang="de-DE" sz="1200" dirty="0">
                <a:solidFill>
                  <a:srgbClr val="090A0F"/>
                </a:solidFill>
                <a:latin typeface="Century Gothic" panose="020B0502020202020204" pitchFamily="34" charset="0"/>
                <a:cs typeface="Verdana"/>
              </a:rPr>
              <a:t> in </a:t>
            </a:r>
            <a:r>
              <a:rPr lang="de-DE" sz="1200" dirty="0" err="1">
                <a:solidFill>
                  <a:srgbClr val="090A0F"/>
                </a:solidFill>
                <a:latin typeface="Century Gothic" panose="020B0502020202020204" pitchFamily="34" charset="0"/>
                <a:cs typeface="Verdana"/>
              </a:rPr>
              <a:t>infrastructure</a:t>
            </a:r>
            <a:r>
              <a:rPr lang="de-DE" sz="1200" dirty="0">
                <a:solidFill>
                  <a:srgbClr val="090A0F"/>
                </a:solidFill>
                <a:latin typeface="Century Gothic" panose="020B0502020202020204" pitchFamily="34" charset="0"/>
                <a:cs typeface="Verdana"/>
              </a:rPr>
              <a:t> </a:t>
            </a:r>
            <a:r>
              <a:rPr lang="de-DE" sz="1200" dirty="0" err="1">
                <a:solidFill>
                  <a:srgbClr val="090A0F"/>
                </a:solidFill>
                <a:latin typeface="Century Gothic" panose="020B0502020202020204" pitchFamily="34" charset="0"/>
                <a:cs typeface="Verdana"/>
              </a:rPr>
              <a:t>investments</a:t>
            </a:r>
            <a:r>
              <a:rPr lang="de-DE" sz="1200" dirty="0">
                <a:solidFill>
                  <a:srgbClr val="090A0F"/>
                </a:solidFill>
                <a:latin typeface="Century Gothic" panose="020B0502020202020204" pitchFamily="34" charset="0"/>
                <a:cs typeface="Verdana"/>
              </a:rPr>
              <a:t>;</a:t>
            </a:r>
          </a:p>
          <a:p>
            <a:pPr marL="285750" indent="-285750" fontAlgn="base">
              <a:buFont typeface="Arial" panose="020B0604020202020204" pitchFamily="34" charset="0"/>
              <a:buChar char="•"/>
            </a:pPr>
            <a:r>
              <a:rPr lang="de-DE" sz="1200" dirty="0">
                <a:solidFill>
                  <a:srgbClr val="090A0F"/>
                </a:solidFill>
                <a:latin typeface="Century Gothic" panose="020B0502020202020204" pitchFamily="34" charset="0"/>
                <a:cs typeface="Verdana"/>
              </a:rPr>
              <a:t>Building </a:t>
            </a:r>
            <a:r>
              <a:rPr lang="de-DE" sz="1200" dirty="0" err="1">
                <a:solidFill>
                  <a:srgbClr val="090A0F"/>
                </a:solidFill>
                <a:latin typeface="Century Gothic" panose="020B0502020202020204" pitchFamily="34" charset="0"/>
                <a:cs typeface="Verdana"/>
              </a:rPr>
              <a:t>resilience</a:t>
            </a:r>
            <a:r>
              <a:rPr lang="de-DE" sz="1200" dirty="0">
                <a:solidFill>
                  <a:srgbClr val="090A0F"/>
                </a:solidFill>
                <a:latin typeface="Century Gothic" panose="020B0502020202020204" pitchFamily="34" charset="0"/>
                <a:cs typeface="Verdana"/>
              </a:rPr>
              <a:t> </a:t>
            </a:r>
            <a:r>
              <a:rPr lang="de-DE" sz="1200" dirty="0" err="1">
                <a:solidFill>
                  <a:srgbClr val="090A0F"/>
                </a:solidFill>
                <a:latin typeface="Century Gothic" panose="020B0502020202020204" pitchFamily="34" charset="0"/>
                <a:cs typeface="Verdana"/>
              </a:rPr>
              <a:t>against</a:t>
            </a:r>
            <a:r>
              <a:rPr lang="de-DE" sz="1200" dirty="0">
                <a:solidFill>
                  <a:srgbClr val="090A0F"/>
                </a:solidFill>
                <a:latin typeface="Century Gothic" panose="020B0502020202020204" pitchFamily="34" charset="0"/>
                <a:cs typeface="Verdana"/>
              </a:rPr>
              <a:t> </a:t>
            </a:r>
            <a:r>
              <a:rPr lang="de-DE" sz="1200" dirty="0" err="1">
                <a:solidFill>
                  <a:srgbClr val="090A0F"/>
                </a:solidFill>
                <a:latin typeface="Century Gothic" panose="020B0502020202020204" pitchFamily="34" charset="0"/>
                <a:cs typeface="Verdana"/>
              </a:rPr>
              <a:t>natural</a:t>
            </a:r>
            <a:r>
              <a:rPr lang="de-DE" sz="1200" dirty="0">
                <a:solidFill>
                  <a:srgbClr val="090A0F"/>
                </a:solidFill>
                <a:latin typeface="Century Gothic" panose="020B0502020202020204" pitchFamily="34" charset="0"/>
                <a:cs typeface="Verdana"/>
              </a:rPr>
              <a:t> </a:t>
            </a:r>
            <a:r>
              <a:rPr lang="de-DE" sz="1200" dirty="0" err="1">
                <a:solidFill>
                  <a:srgbClr val="090A0F"/>
                </a:solidFill>
                <a:latin typeface="Century Gothic" panose="020B0502020202020204" pitchFamily="34" charset="0"/>
                <a:cs typeface="Verdana"/>
              </a:rPr>
              <a:t>disasters</a:t>
            </a:r>
            <a:r>
              <a:rPr lang="de-DE" sz="1200" dirty="0">
                <a:solidFill>
                  <a:srgbClr val="090A0F"/>
                </a:solidFill>
                <a:latin typeface="Century Gothic" panose="020B0502020202020204" pitchFamily="34" charset="0"/>
                <a:cs typeface="Verdana"/>
              </a:rPr>
              <a:t> </a:t>
            </a:r>
            <a:r>
              <a:rPr lang="de-DE" sz="1200" dirty="0" err="1">
                <a:solidFill>
                  <a:srgbClr val="090A0F"/>
                </a:solidFill>
                <a:latin typeface="Century Gothic" panose="020B0502020202020204" pitchFamily="34" charset="0"/>
                <a:cs typeface="Verdana"/>
              </a:rPr>
              <a:t>and</a:t>
            </a:r>
            <a:r>
              <a:rPr lang="de-DE" sz="1200" dirty="0">
                <a:solidFill>
                  <a:srgbClr val="090A0F"/>
                </a:solidFill>
                <a:latin typeface="Century Gothic" panose="020B0502020202020204" pitchFamily="34" charset="0"/>
                <a:cs typeface="Verdana"/>
              </a:rPr>
              <a:t> </a:t>
            </a:r>
            <a:r>
              <a:rPr lang="de-DE" sz="1200" dirty="0" err="1">
                <a:solidFill>
                  <a:srgbClr val="090A0F"/>
                </a:solidFill>
                <a:latin typeface="Century Gothic" panose="020B0502020202020204" pitchFamily="34" charset="0"/>
                <a:cs typeface="Verdana"/>
              </a:rPr>
              <a:t>other</a:t>
            </a:r>
            <a:r>
              <a:rPr lang="de-DE" sz="1200" dirty="0">
                <a:solidFill>
                  <a:srgbClr val="090A0F"/>
                </a:solidFill>
                <a:latin typeface="Century Gothic" panose="020B0502020202020204" pitchFamily="34" charset="0"/>
                <a:cs typeface="Verdana"/>
              </a:rPr>
              <a:t> </a:t>
            </a:r>
            <a:r>
              <a:rPr lang="de-DE" sz="1200" dirty="0" err="1">
                <a:solidFill>
                  <a:srgbClr val="090A0F"/>
                </a:solidFill>
                <a:latin typeface="Century Gothic" panose="020B0502020202020204" pitchFamily="34" charset="0"/>
                <a:cs typeface="Verdana"/>
              </a:rPr>
              <a:t>risks</a:t>
            </a:r>
            <a:r>
              <a:rPr lang="de-DE" sz="1200" dirty="0">
                <a:solidFill>
                  <a:srgbClr val="090A0F"/>
                </a:solidFill>
                <a:latin typeface="Century Gothic" panose="020B0502020202020204" pitchFamily="34" charset="0"/>
                <a:cs typeface="Verdana"/>
              </a:rPr>
              <a:t>;</a:t>
            </a:r>
          </a:p>
          <a:p>
            <a:pPr marL="285750" indent="-285750" fontAlgn="base">
              <a:buFont typeface="Arial" panose="020B0604020202020204" pitchFamily="34" charset="0"/>
              <a:buChar char="•"/>
            </a:pPr>
            <a:r>
              <a:rPr lang="de-DE" sz="1200" dirty="0" err="1">
                <a:solidFill>
                  <a:srgbClr val="090A0F"/>
                </a:solidFill>
                <a:latin typeface="Century Gothic" panose="020B0502020202020204" pitchFamily="34" charset="0"/>
                <a:cs typeface="Verdana"/>
              </a:rPr>
              <a:t>Integrating</a:t>
            </a:r>
            <a:r>
              <a:rPr lang="de-DE" sz="1200" dirty="0">
                <a:solidFill>
                  <a:srgbClr val="090A0F"/>
                </a:solidFill>
                <a:latin typeface="Century Gothic" panose="020B0502020202020204" pitchFamily="34" charset="0"/>
                <a:cs typeface="Verdana"/>
              </a:rPr>
              <a:t> </a:t>
            </a:r>
            <a:r>
              <a:rPr lang="de-DE" sz="1200" dirty="0" err="1">
                <a:solidFill>
                  <a:srgbClr val="090A0F"/>
                </a:solidFill>
                <a:latin typeface="Century Gothic" panose="020B0502020202020204" pitchFamily="34" charset="0"/>
                <a:cs typeface="Verdana"/>
              </a:rPr>
              <a:t>social</a:t>
            </a:r>
            <a:r>
              <a:rPr lang="de-DE" sz="1200" dirty="0">
                <a:solidFill>
                  <a:srgbClr val="090A0F"/>
                </a:solidFill>
                <a:latin typeface="Century Gothic" panose="020B0502020202020204" pitchFamily="34" charset="0"/>
                <a:cs typeface="Verdana"/>
              </a:rPr>
              <a:t> </a:t>
            </a:r>
            <a:r>
              <a:rPr lang="de-DE" sz="1200" dirty="0" err="1">
                <a:solidFill>
                  <a:srgbClr val="090A0F"/>
                </a:solidFill>
                <a:latin typeface="Century Gothic" panose="020B0502020202020204" pitchFamily="34" charset="0"/>
                <a:cs typeface="Verdana"/>
              </a:rPr>
              <a:t>considerations</a:t>
            </a:r>
            <a:r>
              <a:rPr lang="de-DE" sz="1200" dirty="0">
                <a:solidFill>
                  <a:srgbClr val="090A0F"/>
                </a:solidFill>
                <a:latin typeface="Century Gothic" panose="020B0502020202020204" pitchFamily="34" charset="0"/>
                <a:cs typeface="Verdana"/>
              </a:rPr>
              <a:t> in </a:t>
            </a:r>
            <a:r>
              <a:rPr lang="de-DE" sz="1200" dirty="0" err="1">
                <a:solidFill>
                  <a:srgbClr val="090A0F"/>
                </a:solidFill>
                <a:latin typeface="Century Gothic" panose="020B0502020202020204" pitchFamily="34" charset="0"/>
                <a:cs typeface="Verdana"/>
              </a:rPr>
              <a:t>infrastructure</a:t>
            </a:r>
            <a:r>
              <a:rPr lang="de-DE" sz="1200" dirty="0">
                <a:solidFill>
                  <a:srgbClr val="090A0F"/>
                </a:solidFill>
                <a:latin typeface="Century Gothic" panose="020B0502020202020204" pitchFamily="34" charset="0"/>
                <a:cs typeface="Verdana"/>
              </a:rPr>
              <a:t> </a:t>
            </a:r>
            <a:r>
              <a:rPr lang="de-DE" sz="1200" dirty="0" err="1">
                <a:solidFill>
                  <a:srgbClr val="090A0F"/>
                </a:solidFill>
                <a:latin typeface="Century Gothic" panose="020B0502020202020204" pitchFamily="34" charset="0"/>
                <a:cs typeface="Verdana"/>
              </a:rPr>
              <a:t>investment</a:t>
            </a:r>
            <a:r>
              <a:rPr lang="de-DE" sz="1200" dirty="0">
                <a:solidFill>
                  <a:srgbClr val="090A0F"/>
                </a:solidFill>
                <a:latin typeface="Century Gothic" panose="020B0502020202020204" pitchFamily="34" charset="0"/>
                <a:cs typeface="Verdana"/>
              </a:rPr>
              <a:t>;</a:t>
            </a:r>
          </a:p>
          <a:p>
            <a:pPr marL="285750" indent="-285750" fontAlgn="base">
              <a:buFont typeface="Arial" panose="020B0604020202020204" pitchFamily="34" charset="0"/>
              <a:buChar char="•"/>
            </a:pPr>
            <a:r>
              <a:rPr lang="de-DE" sz="1200" dirty="0" err="1">
                <a:solidFill>
                  <a:srgbClr val="090A0F"/>
                </a:solidFill>
                <a:latin typeface="Century Gothic" panose="020B0502020202020204" pitchFamily="34" charset="0"/>
                <a:cs typeface="Verdana"/>
              </a:rPr>
              <a:t>Strengthening</a:t>
            </a:r>
            <a:r>
              <a:rPr lang="de-DE" sz="1200" dirty="0">
                <a:solidFill>
                  <a:srgbClr val="090A0F"/>
                </a:solidFill>
                <a:latin typeface="Century Gothic" panose="020B0502020202020204" pitchFamily="34" charset="0"/>
                <a:cs typeface="Verdana"/>
              </a:rPr>
              <a:t> </a:t>
            </a:r>
            <a:r>
              <a:rPr lang="de-DE" sz="1200" dirty="0" err="1">
                <a:solidFill>
                  <a:srgbClr val="090A0F"/>
                </a:solidFill>
                <a:latin typeface="Century Gothic" panose="020B0502020202020204" pitchFamily="34" charset="0"/>
                <a:cs typeface="Verdana"/>
              </a:rPr>
              <a:t>infrastructure</a:t>
            </a:r>
            <a:r>
              <a:rPr lang="de-DE" sz="1200" dirty="0">
                <a:solidFill>
                  <a:srgbClr val="090A0F"/>
                </a:solidFill>
                <a:latin typeface="Century Gothic" panose="020B0502020202020204" pitchFamily="34" charset="0"/>
                <a:cs typeface="Verdana"/>
              </a:rPr>
              <a:t> </a:t>
            </a:r>
            <a:r>
              <a:rPr lang="de-DE" sz="1200" dirty="0" err="1">
                <a:solidFill>
                  <a:srgbClr val="090A0F"/>
                </a:solidFill>
                <a:latin typeface="Century Gothic" panose="020B0502020202020204" pitchFamily="34" charset="0"/>
                <a:cs typeface="Verdana"/>
              </a:rPr>
              <a:t>governance</a:t>
            </a:r>
            <a:r>
              <a:rPr lang="de-DE" sz="1200" dirty="0">
                <a:solidFill>
                  <a:srgbClr val="090A0F"/>
                </a:solidFill>
                <a:latin typeface="Century Gothic" panose="020B0502020202020204" pitchFamily="34" charset="0"/>
                <a:cs typeface="Verdana"/>
              </a:rPr>
              <a:t> </a:t>
            </a:r>
          </a:p>
          <a:p>
            <a:pPr marL="342900" indent="-342900">
              <a:buFont typeface="Arial"/>
              <a:buChar char="•"/>
            </a:pPr>
            <a:endParaRPr lang="en-US" sz="1200" dirty="0">
              <a:solidFill>
                <a:srgbClr val="090A0F"/>
              </a:solidFill>
              <a:latin typeface="Century Gothic" panose="020B0502020202020204" pitchFamily="34" charset="0"/>
              <a:cs typeface="Verdana"/>
            </a:endParaRPr>
          </a:p>
          <a:p>
            <a:pPr marL="342900" indent="-342900">
              <a:buFont typeface="Arial"/>
              <a:buChar char="•"/>
            </a:pPr>
            <a:endParaRPr lang="ru-RU" sz="1200" dirty="0">
              <a:latin typeface="Century Gothic" panose="020B0502020202020204" pitchFamily="34" charset="0"/>
            </a:endParaRPr>
          </a:p>
        </p:txBody>
      </p:sp>
      <p:sp>
        <p:nvSpPr>
          <p:cNvPr id="4" name="Rechteck 3">
            <a:extLst>
              <a:ext uri="{FF2B5EF4-FFF2-40B4-BE49-F238E27FC236}">
                <a16:creationId xmlns:a16="http://schemas.microsoft.com/office/drawing/2014/main" id="{87297E1D-354C-2A41-9DD2-D82E33721E20}"/>
              </a:ext>
            </a:extLst>
          </p:cNvPr>
          <p:cNvSpPr/>
          <p:nvPr/>
        </p:nvSpPr>
        <p:spPr>
          <a:xfrm>
            <a:off x="5220763" y="6429091"/>
            <a:ext cx="6096000" cy="246221"/>
          </a:xfrm>
          <a:prstGeom prst="rect">
            <a:avLst/>
          </a:prstGeom>
        </p:spPr>
        <p:txBody>
          <a:bodyPr>
            <a:spAutoFit/>
          </a:bodyPr>
          <a:lstStyle/>
          <a:p>
            <a:r>
              <a:rPr lang="en-US" sz="1000" dirty="0">
                <a:solidFill>
                  <a:srgbClr val="090A0F"/>
                </a:solidFill>
                <a:latin typeface="Century Gothic" panose="020B0502020202020204" pitchFamily="34" charset="0"/>
                <a:cs typeface="Verdana"/>
              </a:rPr>
              <a:t> (based on German Health Alliance </a:t>
            </a:r>
            <a:r>
              <a:rPr lang="en-US" sz="1000" dirty="0">
                <a:latin typeface="Century Gothic" panose="020B0502020202020204" pitchFamily="34" charset="0"/>
                <a:cs typeface="Verdana"/>
              </a:rPr>
              <a:t>GREEN HOSPITAL STUDY</a:t>
            </a:r>
            <a:r>
              <a:rPr lang="en-US" sz="1000" dirty="0">
                <a:solidFill>
                  <a:srgbClr val="090A0F"/>
                </a:solidFill>
                <a:latin typeface="Century Gothic" panose="020B0502020202020204" pitchFamily="34" charset="0"/>
                <a:cs typeface="Verdana"/>
              </a:rPr>
              <a:t>)</a:t>
            </a:r>
            <a:endParaRPr lang="de-DE" sz="1000" dirty="0">
              <a:latin typeface="Century Gothic" panose="020B0502020202020204" pitchFamily="34" charset="0"/>
            </a:endParaRPr>
          </a:p>
        </p:txBody>
      </p:sp>
    </p:spTree>
    <p:extLst>
      <p:ext uri="{BB962C8B-B14F-4D97-AF65-F5344CB8AC3E}">
        <p14:creationId xmlns:p14="http://schemas.microsoft.com/office/powerpoint/2010/main" val="3221161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ea typeface="Verdana" panose="020B0604030504040204" pitchFamily="34" charset="0"/>
                <a:cs typeface="Verdana" panose="020B0604030504040204" pitchFamily="34" charset="0"/>
              </a:rPr>
              <a:t>BENCHMARK N1</a:t>
            </a:r>
            <a:r>
              <a:rPr lang="de-DE" sz="3200" dirty="0">
                <a:ea typeface="Verdana" panose="020B0604030504040204" pitchFamily="34" charset="0"/>
                <a:cs typeface="Verdana" panose="020B0604030504040204" pitchFamily="34" charset="0"/>
              </a:rPr>
              <a:t/>
            </a:r>
            <a:br>
              <a:rPr lang="de-DE" sz="3200" dirty="0">
                <a:ea typeface="Verdana" panose="020B0604030504040204" pitchFamily="34" charset="0"/>
                <a:cs typeface="Verdana" panose="020B0604030504040204" pitchFamily="34" charset="0"/>
              </a:rPr>
            </a:br>
            <a:r>
              <a:rPr lang="en-US" sz="3200" dirty="0">
                <a:ea typeface="Verdana" panose="020B0604030504040204" pitchFamily="34" charset="0"/>
                <a:cs typeface="Verdana" panose="020B0604030504040204" pitchFamily="34" charset="0"/>
              </a:rPr>
              <a:t>Energy-efficiency</a:t>
            </a:r>
            <a:endParaRPr lang="ko-KR" altLang="en-US" sz="3200" dirty="0">
              <a:cs typeface="Verdana" panose="020B0604030504040204" pitchFamily="34" charset="0"/>
            </a:endParaRPr>
          </a:p>
        </p:txBody>
      </p:sp>
      <p:sp>
        <p:nvSpPr>
          <p:cNvPr id="7" name="TextBox 6"/>
          <p:cNvSpPr txBox="1"/>
          <p:nvPr/>
        </p:nvSpPr>
        <p:spPr>
          <a:xfrm>
            <a:off x="0" y="3808614"/>
            <a:ext cx="5751279" cy="307777"/>
          </a:xfrm>
          <a:prstGeom prst="rect">
            <a:avLst/>
          </a:prstGeom>
          <a:noFill/>
        </p:spPr>
        <p:txBody>
          <a:bodyPr wrap="square" lIns="108000" rIns="108000" rtlCol="0">
            <a:spAutoFit/>
          </a:bodyPr>
          <a:lstStyle/>
          <a:p>
            <a:endParaRPr lang="ko-KR" altLang="en-US" sz="1400" dirty="0">
              <a:solidFill>
                <a:schemeClr val="tx1">
                  <a:lumMod val="95000"/>
                  <a:lumOff val="5000"/>
                </a:schemeClr>
              </a:solidFill>
              <a:latin typeface="Century Gothic" panose="020B0502020202020204" pitchFamily="34" charset="0"/>
              <a:cs typeface="Arial" pitchFamily="34" charset="0"/>
            </a:endParaRPr>
          </a:p>
        </p:txBody>
      </p:sp>
      <p:sp>
        <p:nvSpPr>
          <p:cNvPr id="12" name="TextBox 11"/>
          <p:cNvSpPr txBox="1"/>
          <p:nvPr/>
        </p:nvSpPr>
        <p:spPr>
          <a:xfrm>
            <a:off x="5275677" y="1906856"/>
            <a:ext cx="4730331" cy="4585871"/>
          </a:xfrm>
          <a:prstGeom prst="rect">
            <a:avLst/>
          </a:prstGeom>
          <a:noFill/>
        </p:spPr>
        <p:txBody>
          <a:bodyPr wrap="square" rtlCol="0">
            <a:spAutoFit/>
          </a:bodyPr>
          <a:lstStyle/>
          <a:p>
            <a:pPr marL="285750" lvl="0" indent="-285750">
              <a:buFont typeface="Arial"/>
              <a:buChar char="•"/>
            </a:pPr>
            <a:r>
              <a:rPr lang="en-US" sz="1400" dirty="0">
                <a:latin typeface="Century Gothic" panose="020B0502020202020204" pitchFamily="34" charset="0"/>
                <a:ea typeface="Verdana" panose="020B0604030504040204" pitchFamily="34" charset="0"/>
                <a:cs typeface="Verdana" panose="020B0604030504040204" pitchFamily="34" charset="0"/>
              </a:rPr>
              <a:t>Passive House Standard - efficient thermal insulation combined with a ventilation system</a:t>
            </a:r>
          </a:p>
          <a:p>
            <a:pPr lvl="0"/>
            <a:endParaRPr lang="en-US" sz="1400" dirty="0">
              <a:latin typeface="Century Gothic" panose="020B0502020202020204" pitchFamily="34" charset="0"/>
              <a:ea typeface="Verdana" panose="020B0604030504040204" pitchFamily="34" charset="0"/>
              <a:cs typeface="Verdana" panose="020B0604030504040204" pitchFamily="34" charset="0"/>
            </a:endParaRPr>
          </a:p>
          <a:p>
            <a:pPr marL="285750" lvl="0" indent="-285750">
              <a:buFont typeface="Arial"/>
              <a:buChar char="•"/>
            </a:pPr>
            <a:endParaRPr lang="de-DE" sz="1400" dirty="0">
              <a:latin typeface="Century Gothic" panose="020B0502020202020204" pitchFamily="34" charset="0"/>
              <a:ea typeface="Verdana" panose="020B0604030504040204" pitchFamily="34" charset="0"/>
              <a:cs typeface="Verdana" panose="020B0604030504040204" pitchFamily="34" charset="0"/>
            </a:endParaRPr>
          </a:p>
          <a:p>
            <a:pPr marL="285750" lvl="0" indent="-285750">
              <a:buFont typeface="Arial"/>
              <a:buChar char="•"/>
            </a:pPr>
            <a:r>
              <a:rPr lang="en-US" sz="1400" dirty="0">
                <a:latin typeface="Century Gothic" panose="020B0502020202020204" pitchFamily="34" charset="0"/>
                <a:ea typeface="Verdana" panose="020B0604030504040204" pitchFamily="34" charset="0"/>
                <a:cs typeface="Verdana" panose="020B0604030504040204" pitchFamily="34" charset="0"/>
              </a:rPr>
              <a:t>Nearly zero energy standard - by 2020  the specifications of the German Energy Saving Ordinance. They combine the thermal insulation on the facade and roof for example with triple insulated glazing, a heat pump and solar thermal energy for water heating</a:t>
            </a:r>
          </a:p>
          <a:p>
            <a:pPr lvl="0"/>
            <a:endParaRPr lang="en-US" sz="1400" dirty="0">
              <a:latin typeface="Century Gothic" panose="020B0502020202020204" pitchFamily="34" charset="0"/>
              <a:ea typeface="Verdana" panose="020B0604030504040204" pitchFamily="34" charset="0"/>
              <a:cs typeface="Verdana" panose="020B0604030504040204" pitchFamily="34" charset="0"/>
            </a:endParaRPr>
          </a:p>
          <a:p>
            <a:pPr marL="285750" lvl="0" indent="-285750">
              <a:buFont typeface="Arial"/>
              <a:buChar char="•"/>
            </a:pPr>
            <a:endParaRPr lang="de-DE" sz="1400" dirty="0">
              <a:latin typeface="Century Gothic" panose="020B0502020202020204" pitchFamily="34" charset="0"/>
              <a:ea typeface="Verdana" panose="020B0604030504040204" pitchFamily="34" charset="0"/>
              <a:cs typeface="Verdana" panose="020B0604030504040204" pitchFamily="34" charset="0"/>
            </a:endParaRPr>
          </a:p>
          <a:p>
            <a:pPr marL="285750" lvl="0" indent="-285750">
              <a:buFont typeface="Arial"/>
              <a:buChar char="•"/>
            </a:pPr>
            <a:r>
              <a:rPr lang="en-US" sz="1400" dirty="0">
                <a:latin typeface="Century Gothic" panose="020B0502020202020204" pitchFamily="34" charset="0"/>
                <a:ea typeface="Verdana" panose="020B0604030504040204" pitchFamily="34" charset="0"/>
                <a:cs typeface="Verdana" panose="020B0604030504040204" pitchFamily="34" charset="0"/>
              </a:rPr>
              <a:t>Energy Plus standard- more energy is produced by the hospital than consumed </a:t>
            </a:r>
            <a:r>
              <a:rPr lang="ru-RU" sz="1400" dirty="0">
                <a:latin typeface="Century Gothic" panose="020B0502020202020204" pitchFamily="34" charset="0"/>
                <a:ea typeface="Verdana" panose="020B0604030504040204" pitchFamily="34" charset="0"/>
                <a:cs typeface="Verdana" panose="020B0604030504040204" pitchFamily="34" charset="0"/>
              </a:rPr>
              <a:t>(</a:t>
            </a:r>
            <a:r>
              <a:rPr lang="en-US" sz="1400" dirty="0">
                <a:latin typeface="Century Gothic" panose="020B0502020202020204" pitchFamily="34" charset="0"/>
                <a:ea typeface="Verdana" panose="020B0604030504040204" pitchFamily="34" charset="0"/>
                <a:cs typeface="Verdana" panose="020B0604030504040204" pitchFamily="34" charset="0"/>
              </a:rPr>
              <a:t>due to the use of renewable energy</a:t>
            </a:r>
            <a:r>
              <a:rPr lang="ru-RU" sz="1400" dirty="0">
                <a:latin typeface="Century Gothic" panose="020B0502020202020204" pitchFamily="34" charset="0"/>
                <a:ea typeface="Verdana" panose="020B0604030504040204" pitchFamily="34" charset="0"/>
                <a:cs typeface="Verdana" panose="020B0604030504040204" pitchFamily="34" charset="0"/>
              </a:rPr>
              <a:t>)</a:t>
            </a:r>
            <a:r>
              <a:rPr lang="en-US" sz="1400" dirty="0">
                <a:latin typeface="Century Gothic" panose="020B0502020202020204" pitchFamily="34" charset="0"/>
                <a:ea typeface="Verdana" panose="020B0604030504040204" pitchFamily="34" charset="0"/>
                <a:cs typeface="Verdana" panose="020B0604030504040204" pitchFamily="34" charset="0"/>
              </a:rPr>
              <a:t> </a:t>
            </a:r>
          </a:p>
          <a:p>
            <a:pPr lvl="0"/>
            <a:endParaRPr lang="en-US" sz="1400" dirty="0">
              <a:latin typeface="Century Gothic" panose="020B0502020202020204" pitchFamily="34" charset="0"/>
              <a:ea typeface="Verdana" panose="020B0604030504040204" pitchFamily="34" charset="0"/>
              <a:cs typeface="Verdana" panose="020B0604030504040204" pitchFamily="34" charset="0"/>
            </a:endParaRPr>
          </a:p>
          <a:p>
            <a:pPr lvl="0"/>
            <a:endParaRPr lang="de-DE" sz="1400" dirty="0">
              <a:latin typeface="Century Gothic" panose="020B0502020202020204" pitchFamily="34" charset="0"/>
              <a:ea typeface="Verdana" panose="020B0604030504040204" pitchFamily="34" charset="0"/>
              <a:cs typeface="Verdana" panose="020B0604030504040204" pitchFamily="34" charset="0"/>
            </a:endParaRPr>
          </a:p>
          <a:p>
            <a:pPr marL="285750" lvl="0" indent="-285750">
              <a:buFont typeface="Arial"/>
              <a:buChar char="•"/>
            </a:pPr>
            <a:r>
              <a:rPr lang="en-US" sz="1400" dirty="0">
                <a:latin typeface="Century Gothic" panose="020B0502020202020204" pitchFamily="34" charset="0"/>
                <a:ea typeface="Verdana" panose="020B0604030504040204" pitchFamily="34" charset="0"/>
                <a:cs typeface="Verdana" panose="020B0604030504040204" pitchFamily="34" charset="0"/>
              </a:rPr>
              <a:t>Use of e-mobility in buildings - supporting the rollout of e-mobility infrastructure such as e-charging points in hospitals.</a:t>
            </a:r>
            <a:endParaRPr lang="de-DE" sz="1400" dirty="0">
              <a:latin typeface="Century Gothic" panose="020B0502020202020204" pitchFamily="34" charset="0"/>
              <a:ea typeface="Verdana" panose="020B0604030504040204" pitchFamily="34" charset="0"/>
              <a:cs typeface="Verdana" panose="020B0604030504040204" pitchFamily="34" charset="0"/>
            </a:endParaRPr>
          </a:p>
          <a:p>
            <a:endParaRPr lang="ko-KR" altLang="en-US" sz="1200" dirty="0">
              <a:latin typeface="Century Gothic" panose="020B0502020202020204" pitchFamily="34" charset="0"/>
              <a:cs typeface="Arial" pitchFamily="34" charset="0"/>
            </a:endParaRPr>
          </a:p>
        </p:txBody>
      </p:sp>
      <p:pic>
        <p:nvPicPr>
          <p:cNvPr id="31" name="Bildplatzhalter 30">
            <a:extLst>
              <a:ext uri="{FF2B5EF4-FFF2-40B4-BE49-F238E27FC236}">
                <a16:creationId xmlns:a16="http://schemas.microsoft.com/office/drawing/2014/main" id="{AD0929CF-5AD2-CC41-8F7B-DC8B0BF37173}"/>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a:fillRect/>
          </a:stretch>
        </p:blipFill>
        <p:spPr>
          <a:xfrm>
            <a:off x="0" y="5099"/>
            <a:ext cx="3730078" cy="3803515"/>
          </a:xfrm>
        </p:spPr>
      </p:pic>
    </p:spTree>
    <p:extLst>
      <p:ext uri="{BB962C8B-B14F-4D97-AF65-F5344CB8AC3E}">
        <p14:creationId xmlns:p14="http://schemas.microsoft.com/office/powerpoint/2010/main" val="2540897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ea typeface="Verdana" panose="020B0604030504040204" pitchFamily="34" charset="0"/>
                <a:cs typeface="Verdana" panose="020B0604030504040204" pitchFamily="34" charset="0"/>
              </a:rPr>
              <a:t>BENCHMARK N1</a:t>
            </a:r>
            <a:r>
              <a:rPr lang="de-DE" sz="3200" dirty="0">
                <a:ea typeface="Verdana" panose="020B0604030504040204" pitchFamily="34" charset="0"/>
                <a:cs typeface="Verdana" panose="020B0604030504040204" pitchFamily="34" charset="0"/>
              </a:rPr>
              <a:t/>
            </a:r>
            <a:br>
              <a:rPr lang="de-DE" sz="3200" dirty="0">
                <a:ea typeface="Verdana" panose="020B0604030504040204" pitchFamily="34" charset="0"/>
                <a:cs typeface="Verdana" panose="020B0604030504040204" pitchFamily="34" charset="0"/>
              </a:rPr>
            </a:br>
            <a:r>
              <a:rPr lang="en-US" sz="3200" dirty="0">
                <a:ea typeface="Verdana" panose="020B0604030504040204" pitchFamily="34" charset="0"/>
                <a:cs typeface="Verdana" panose="020B0604030504040204" pitchFamily="34" charset="0"/>
              </a:rPr>
              <a:t>Gender Equality</a:t>
            </a:r>
            <a:endParaRPr lang="ko-KR" altLang="en-US" sz="3200" dirty="0">
              <a:cs typeface="Verdana" panose="020B0604030504040204" pitchFamily="34" charset="0"/>
            </a:endParaRPr>
          </a:p>
        </p:txBody>
      </p:sp>
      <p:pic>
        <p:nvPicPr>
          <p:cNvPr id="31" name="Bildplatzhalter 30">
            <a:extLst>
              <a:ext uri="{FF2B5EF4-FFF2-40B4-BE49-F238E27FC236}">
                <a16:creationId xmlns:a16="http://schemas.microsoft.com/office/drawing/2014/main" id="{AD0929CF-5AD2-CC41-8F7B-DC8B0BF37173}"/>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p:blipFill>
        <p:spPr>
          <a:xfrm>
            <a:off x="1" y="46267"/>
            <a:ext cx="3310358" cy="2916851"/>
          </a:xfrm>
        </p:spPr>
      </p:pic>
      <p:pic>
        <p:nvPicPr>
          <p:cNvPr id="14" name="Grafik 13">
            <a:extLst>
              <a:ext uri="{FF2B5EF4-FFF2-40B4-BE49-F238E27FC236}">
                <a16:creationId xmlns:a16="http://schemas.microsoft.com/office/drawing/2014/main" id="{8E4C449B-4325-9E4C-9BEE-758E334217DE}"/>
              </a:ext>
            </a:extLst>
          </p:cNvPr>
          <p:cNvPicPr>
            <a:picLocks noChangeAspect="1"/>
          </p:cNvPicPr>
          <p:nvPr/>
        </p:nvPicPr>
        <p:blipFill rotWithShape="1">
          <a:blip r:embed="rId3">
            <a:extLst>
              <a:ext uri="{28A0092B-C50C-407E-A947-70E740481C1C}">
                <a14:useLocalDpi xmlns:a14="http://schemas.microsoft.com/office/drawing/2010/main" val="0"/>
              </a:ext>
            </a:extLst>
          </a:blip>
          <a:srcRect r="2306" b="1021"/>
          <a:stretch/>
        </p:blipFill>
        <p:spPr>
          <a:xfrm>
            <a:off x="5881464" y="4687760"/>
            <a:ext cx="3649993" cy="2170240"/>
          </a:xfrm>
          <a:prstGeom prst="rect">
            <a:avLst/>
          </a:prstGeom>
        </p:spPr>
      </p:pic>
      <p:pic>
        <p:nvPicPr>
          <p:cNvPr id="15" name="Grafik 14">
            <a:extLst>
              <a:ext uri="{FF2B5EF4-FFF2-40B4-BE49-F238E27FC236}">
                <a16:creationId xmlns:a16="http://schemas.microsoft.com/office/drawing/2014/main" id="{731A84DE-CF83-0046-9BFB-A52186FB38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1" y="1783580"/>
            <a:ext cx="3435456" cy="2779617"/>
          </a:xfrm>
          <a:prstGeom prst="rect">
            <a:avLst/>
          </a:prstGeom>
        </p:spPr>
      </p:pic>
      <p:pic>
        <p:nvPicPr>
          <p:cNvPr id="17" name="Grafik 16">
            <a:extLst>
              <a:ext uri="{FF2B5EF4-FFF2-40B4-BE49-F238E27FC236}">
                <a16:creationId xmlns:a16="http://schemas.microsoft.com/office/drawing/2014/main" id="{F50CE468-B48A-2B4E-ABB2-E1C14D2D2B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0320" y="1938816"/>
            <a:ext cx="2850953" cy="4279537"/>
          </a:xfrm>
          <a:prstGeom prst="rect">
            <a:avLst/>
          </a:prstGeom>
        </p:spPr>
      </p:pic>
    </p:spTree>
    <p:extLst>
      <p:ext uri="{BB962C8B-B14F-4D97-AF65-F5344CB8AC3E}">
        <p14:creationId xmlns:p14="http://schemas.microsoft.com/office/powerpoint/2010/main" val="823023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B6EE3C-BDCC-2846-ABD8-C2E1F0644941}"/>
              </a:ext>
            </a:extLst>
          </p:cNvPr>
          <p:cNvSpPr>
            <a:spLocks noGrp="1"/>
          </p:cNvSpPr>
          <p:nvPr>
            <p:ph type="title"/>
          </p:nvPr>
        </p:nvSpPr>
        <p:spPr/>
        <p:txBody>
          <a:bodyPr/>
          <a:lstStyle/>
          <a:p>
            <a:r>
              <a:rPr lang="de-UA" dirty="0"/>
              <a:t>Conclusions</a:t>
            </a:r>
          </a:p>
        </p:txBody>
      </p:sp>
      <p:pic>
        <p:nvPicPr>
          <p:cNvPr id="5" name="Bildplatzhalter 4">
            <a:extLst>
              <a:ext uri="{FF2B5EF4-FFF2-40B4-BE49-F238E27FC236}">
                <a16:creationId xmlns:a16="http://schemas.microsoft.com/office/drawing/2014/main" id="{5BA8B104-D8FF-334F-A072-C3E30BEF29AC}"/>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3141" b="3141"/>
          <a:stretch>
            <a:fillRect/>
          </a:stretch>
        </p:blipFill>
        <p:spPr>
          <a:xfrm>
            <a:off x="0" y="326984"/>
            <a:ext cx="3310359" cy="3102015"/>
          </a:xfrm>
        </p:spPr>
      </p:pic>
      <p:sp>
        <p:nvSpPr>
          <p:cNvPr id="6" name="Textfeld 5">
            <a:extLst>
              <a:ext uri="{FF2B5EF4-FFF2-40B4-BE49-F238E27FC236}">
                <a16:creationId xmlns:a16="http://schemas.microsoft.com/office/drawing/2014/main" id="{0878309B-07BA-474F-83EA-FB33147CEA09}"/>
              </a:ext>
            </a:extLst>
          </p:cNvPr>
          <p:cNvSpPr txBox="1"/>
          <p:nvPr/>
        </p:nvSpPr>
        <p:spPr>
          <a:xfrm>
            <a:off x="4444679" y="2382559"/>
            <a:ext cx="6238754" cy="2554545"/>
          </a:xfrm>
          <a:prstGeom prst="rect">
            <a:avLst/>
          </a:prstGeom>
          <a:noFill/>
        </p:spPr>
        <p:txBody>
          <a:bodyPr wrap="square" rtlCol="0">
            <a:spAutoFit/>
          </a:bodyPr>
          <a:lstStyle/>
          <a:p>
            <a:pPr marL="285750" indent="-285750">
              <a:buFont typeface="Arial" panose="020B0604020202020204" pitchFamily="34" charset="0"/>
              <a:buChar char="•"/>
            </a:pPr>
            <a:r>
              <a:rPr lang="de-UA" sz="1600" b="1" dirty="0">
                <a:latin typeface="Century Gothic" panose="020B0502020202020204" pitchFamily="34" charset="0"/>
              </a:rPr>
              <a:t>Experience shows that there is a lack of understanding of SDGs, misinterpretation and greenwashing</a:t>
            </a:r>
          </a:p>
          <a:p>
            <a:pPr marL="285750" indent="-285750">
              <a:buFont typeface="Arial" panose="020B0604020202020204" pitchFamily="34" charset="0"/>
              <a:buChar char="•"/>
            </a:pPr>
            <a:endParaRPr lang="de-UA" sz="1600" b="1" dirty="0">
              <a:latin typeface="Century Gothic" panose="020B0502020202020204" pitchFamily="34" charset="0"/>
            </a:endParaRPr>
          </a:p>
          <a:p>
            <a:pPr marL="285750" indent="-285750">
              <a:buFont typeface="Arial" panose="020B0604020202020204" pitchFamily="34" charset="0"/>
              <a:buChar char="•"/>
            </a:pPr>
            <a:r>
              <a:rPr lang="de-UA" sz="1600" b="1" dirty="0">
                <a:latin typeface="Century Gothic" panose="020B0502020202020204" pitchFamily="34" charset="0"/>
              </a:rPr>
              <a:t>New way of thinking is required for design and implementation of PPP projects. New competencies are required for PPP professionals.</a:t>
            </a:r>
          </a:p>
          <a:p>
            <a:pPr marL="285750" indent="-285750">
              <a:buFont typeface="Arial" panose="020B0604020202020204" pitchFamily="34" charset="0"/>
              <a:buChar char="•"/>
            </a:pPr>
            <a:endParaRPr lang="de-UA" sz="1600" b="1" dirty="0">
              <a:latin typeface="Century Gothic" panose="020B0502020202020204" pitchFamily="34" charset="0"/>
            </a:endParaRPr>
          </a:p>
          <a:p>
            <a:pPr marL="285750" indent="-285750">
              <a:buFont typeface="Arial" panose="020B0604020202020204" pitchFamily="34" charset="0"/>
              <a:buChar char="•"/>
            </a:pPr>
            <a:r>
              <a:rPr lang="de-UA" sz="1600" b="1" dirty="0">
                <a:latin typeface="Century Gothic" panose="020B0502020202020204" pitchFamily="34" charset="0"/>
              </a:rPr>
              <a:t>Public officials working with PPPs should receive adequite training and support to be able to incorporate SDG matrix into the practice.</a:t>
            </a:r>
          </a:p>
        </p:txBody>
      </p:sp>
    </p:spTree>
    <p:extLst>
      <p:ext uri="{BB962C8B-B14F-4D97-AF65-F5344CB8AC3E}">
        <p14:creationId xmlns:p14="http://schemas.microsoft.com/office/powerpoint/2010/main" val="3698180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5410B6B-6011-421E-B292-D2F9EB28C1AF}"/>
              </a:ext>
            </a:extLst>
          </p:cNvPr>
          <p:cNvGrpSpPr/>
          <p:nvPr/>
        </p:nvGrpSpPr>
        <p:grpSpPr>
          <a:xfrm>
            <a:off x="1625600" y="3690089"/>
            <a:ext cx="10566400" cy="2665260"/>
            <a:chOff x="-491345" y="1077822"/>
            <a:chExt cx="10267188" cy="2109978"/>
          </a:xfrm>
          <a:noFill/>
        </p:grpSpPr>
        <p:grpSp>
          <p:nvGrpSpPr>
            <p:cNvPr id="6" name="Group 5">
              <a:extLst>
                <a:ext uri="{FF2B5EF4-FFF2-40B4-BE49-F238E27FC236}">
                  <a16:creationId xmlns:a16="http://schemas.microsoft.com/office/drawing/2014/main" id="{C394E979-B09C-4577-A5F2-9EB206B59E10}"/>
                </a:ext>
              </a:extLst>
            </p:cNvPr>
            <p:cNvGrpSpPr/>
            <p:nvPr/>
          </p:nvGrpSpPr>
          <p:grpSpPr>
            <a:xfrm>
              <a:off x="-491345" y="1077822"/>
              <a:ext cx="10267188" cy="2109978"/>
              <a:chOff x="-491345" y="1077822"/>
              <a:chExt cx="10267188" cy="2109978"/>
            </a:xfrm>
            <a:grpFill/>
          </p:grpSpPr>
          <p:pic>
            <p:nvPicPr>
              <p:cNvPr id="7" name="Picture 6">
                <a:extLst>
                  <a:ext uri="{FF2B5EF4-FFF2-40B4-BE49-F238E27FC236}">
                    <a16:creationId xmlns:a16="http://schemas.microsoft.com/office/drawing/2014/main" id="{B474E62D-6D21-44E1-B7B1-8BBFB010617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99443" y="1808913"/>
                <a:ext cx="1676400" cy="495300"/>
              </a:xfrm>
              <a:custGeom>
                <a:avLst/>
                <a:gdLst>
                  <a:gd name="connsiteX0" fmla="*/ 0 w 1676400"/>
                  <a:gd name="connsiteY0" fmla="*/ 0 h 495300"/>
                  <a:gd name="connsiteX1" fmla="*/ 1684782 w 1676400"/>
                  <a:gd name="connsiteY1" fmla="*/ 0 h 495300"/>
                  <a:gd name="connsiteX2" fmla="*/ 1684782 w 1676400"/>
                  <a:gd name="connsiteY2" fmla="*/ 498348 h 495300"/>
                  <a:gd name="connsiteX3" fmla="*/ 0 w 1676400"/>
                  <a:gd name="connsiteY3" fmla="*/ 498348 h 495300"/>
                </a:gdLst>
                <a:ahLst/>
                <a:cxnLst>
                  <a:cxn ang="0">
                    <a:pos x="connsiteX0" y="connsiteY0"/>
                  </a:cxn>
                  <a:cxn ang="0">
                    <a:pos x="connsiteX1" y="connsiteY1"/>
                  </a:cxn>
                  <a:cxn ang="0">
                    <a:pos x="connsiteX2" y="connsiteY2"/>
                  </a:cxn>
                  <a:cxn ang="0">
                    <a:pos x="connsiteX3" y="connsiteY3"/>
                  </a:cxn>
                </a:cxnLst>
                <a:rect l="l" t="t" r="r" b="b"/>
                <a:pathLst>
                  <a:path w="1676400" h="495300">
                    <a:moveTo>
                      <a:pt x="0" y="0"/>
                    </a:moveTo>
                    <a:lnTo>
                      <a:pt x="1684782" y="0"/>
                    </a:lnTo>
                    <a:lnTo>
                      <a:pt x="1684782" y="498348"/>
                    </a:lnTo>
                    <a:lnTo>
                      <a:pt x="0" y="498348"/>
                    </a:lnTo>
                    <a:close/>
                  </a:path>
                </a:pathLst>
              </a:custGeom>
              <a:grpFill/>
              <a:ln>
                <a:solidFill>
                  <a:schemeClr val="accent3">
                    <a:lumMod val="75000"/>
                  </a:schemeClr>
                </a:solidFill>
              </a:ln>
            </p:spPr>
          </p:pic>
          <p:sp>
            <p:nvSpPr>
              <p:cNvPr id="8" name="Freeform: Shape 7">
                <a:extLst>
                  <a:ext uri="{FF2B5EF4-FFF2-40B4-BE49-F238E27FC236}">
                    <a16:creationId xmlns:a16="http://schemas.microsoft.com/office/drawing/2014/main" id="{D928CE9C-1948-44F3-A7A6-B5C4C2E28A46}"/>
                  </a:ext>
                </a:extLst>
              </p:cNvPr>
              <p:cNvSpPr/>
              <p:nvPr/>
            </p:nvSpPr>
            <p:spPr>
              <a:xfrm>
                <a:off x="8125446" y="1833631"/>
                <a:ext cx="1600200" cy="409575"/>
              </a:xfrm>
              <a:custGeom>
                <a:avLst/>
                <a:gdLst>
                  <a:gd name="connsiteX0" fmla="*/ 1578769 w 1600200"/>
                  <a:gd name="connsiteY0" fmla="*/ 285274 h 409575"/>
                  <a:gd name="connsiteX1" fmla="*/ 1285398 w 1600200"/>
                  <a:gd name="connsiteY1" fmla="*/ 285274 h 409575"/>
                  <a:gd name="connsiteX2" fmla="*/ 1257776 w 1600200"/>
                  <a:gd name="connsiteY2" fmla="*/ 323374 h 409575"/>
                  <a:gd name="connsiteX3" fmla="*/ 1217771 w 1600200"/>
                  <a:gd name="connsiteY3" fmla="*/ 153829 h 409575"/>
                  <a:gd name="connsiteX4" fmla="*/ 1181576 w 1600200"/>
                  <a:gd name="connsiteY4" fmla="*/ 285274 h 409575"/>
                  <a:gd name="connsiteX5" fmla="*/ 1093946 w 1600200"/>
                  <a:gd name="connsiteY5" fmla="*/ 285274 h 409575"/>
                  <a:gd name="connsiteX6" fmla="*/ 1080611 w 1600200"/>
                  <a:gd name="connsiteY6" fmla="*/ 335756 h 409575"/>
                  <a:gd name="connsiteX7" fmla="*/ 1056798 w 1600200"/>
                  <a:gd name="connsiteY7" fmla="*/ 277654 h 409575"/>
                  <a:gd name="connsiteX8" fmla="*/ 1032986 w 1600200"/>
                  <a:gd name="connsiteY8" fmla="*/ 322421 h 409575"/>
                  <a:gd name="connsiteX9" fmla="*/ 988219 w 1600200"/>
                  <a:gd name="connsiteY9" fmla="*/ 21431 h 409575"/>
                  <a:gd name="connsiteX10" fmla="*/ 932973 w 1600200"/>
                  <a:gd name="connsiteY10" fmla="*/ 393859 h 409575"/>
                  <a:gd name="connsiteX11" fmla="*/ 912019 w 1600200"/>
                  <a:gd name="connsiteY11" fmla="*/ 285274 h 409575"/>
                  <a:gd name="connsiteX12" fmla="*/ 686276 w 1600200"/>
                  <a:gd name="connsiteY12" fmla="*/ 285274 h 409575"/>
                  <a:gd name="connsiteX13" fmla="*/ 656748 w 1600200"/>
                  <a:gd name="connsiteY13" fmla="*/ 344329 h 409575"/>
                  <a:gd name="connsiteX14" fmla="*/ 621506 w 1600200"/>
                  <a:gd name="connsiteY14" fmla="*/ 150971 h 409575"/>
                  <a:gd name="connsiteX15" fmla="*/ 578644 w 1600200"/>
                  <a:gd name="connsiteY15" fmla="*/ 285274 h 409575"/>
                  <a:gd name="connsiteX16" fmla="*/ 491966 w 1600200"/>
                  <a:gd name="connsiteY16" fmla="*/ 285274 h 409575"/>
                  <a:gd name="connsiteX17" fmla="*/ 467201 w 1600200"/>
                  <a:gd name="connsiteY17" fmla="*/ 322421 h 409575"/>
                  <a:gd name="connsiteX18" fmla="*/ 441484 w 1600200"/>
                  <a:gd name="connsiteY18" fmla="*/ 275749 h 409575"/>
                  <a:gd name="connsiteX19" fmla="*/ 408146 w 1600200"/>
                  <a:gd name="connsiteY19" fmla="*/ 336709 h 409575"/>
                  <a:gd name="connsiteX20" fmla="*/ 376714 w 1600200"/>
                  <a:gd name="connsiteY20" fmla="*/ 72866 h 409575"/>
                  <a:gd name="connsiteX21" fmla="*/ 335756 w 1600200"/>
                  <a:gd name="connsiteY21" fmla="*/ 377666 h 409575"/>
                  <a:gd name="connsiteX22" fmla="*/ 308134 w 1600200"/>
                  <a:gd name="connsiteY22" fmla="*/ 285274 h 409575"/>
                  <a:gd name="connsiteX23" fmla="*/ 238601 w 1600200"/>
                  <a:gd name="connsiteY23" fmla="*/ 285274 h 409575"/>
                  <a:gd name="connsiteX24" fmla="*/ 210026 w 1600200"/>
                  <a:gd name="connsiteY24" fmla="*/ 237649 h 409575"/>
                  <a:gd name="connsiteX25" fmla="*/ 177641 w 1600200"/>
                  <a:gd name="connsiteY25" fmla="*/ 285274 h 409575"/>
                  <a:gd name="connsiteX26" fmla="*/ 21431 w 1600200"/>
                  <a:gd name="connsiteY26" fmla="*/ 28527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00200" h="409575">
                    <a:moveTo>
                      <a:pt x="1578769" y="285274"/>
                    </a:moveTo>
                    <a:lnTo>
                      <a:pt x="1285398" y="285274"/>
                    </a:lnTo>
                    <a:lnTo>
                      <a:pt x="1257776" y="323374"/>
                    </a:lnTo>
                    <a:lnTo>
                      <a:pt x="1217771" y="153829"/>
                    </a:lnTo>
                    <a:lnTo>
                      <a:pt x="1181576" y="285274"/>
                    </a:lnTo>
                    <a:lnTo>
                      <a:pt x="1093946" y="285274"/>
                    </a:lnTo>
                    <a:lnTo>
                      <a:pt x="1080611" y="335756"/>
                    </a:lnTo>
                    <a:lnTo>
                      <a:pt x="1056798" y="277654"/>
                    </a:lnTo>
                    <a:lnTo>
                      <a:pt x="1032986" y="322421"/>
                    </a:lnTo>
                    <a:lnTo>
                      <a:pt x="988219" y="21431"/>
                    </a:lnTo>
                    <a:lnTo>
                      <a:pt x="932973" y="393859"/>
                    </a:lnTo>
                    <a:lnTo>
                      <a:pt x="912019" y="285274"/>
                    </a:lnTo>
                    <a:lnTo>
                      <a:pt x="686276" y="285274"/>
                    </a:lnTo>
                    <a:lnTo>
                      <a:pt x="656748" y="344329"/>
                    </a:lnTo>
                    <a:lnTo>
                      <a:pt x="621506" y="150971"/>
                    </a:lnTo>
                    <a:lnTo>
                      <a:pt x="578644" y="285274"/>
                    </a:lnTo>
                    <a:lnTo>
                      <a:pt x="491966" y="285274"/>
                    </a:lnTo>
                    <a:lnTo>
                      <a:pt x="467201" y="322421"/>
                    </a:lnTo>
                    <a:lnTo>
                      <a:pt x="441484" y="275749"/>
                    </a:lnTo>
                    <a:lnTo>
                      <a:pt x="408146" y="336709"/>
                    </a:lnTo>
                    <a:lnTo>
                      <a:pt x="376714" y="72866"/>
                    </a:lnTo>
                    <a:lnTo>
                      <a:pt x="335756" y="377666"/>
                    </a:lnTo>
                    <a:lnTo>
                      <a:pt x="308134" y="285274"/>
                    </a:lnTo>
                    <a:lnTo>
                      <a:pt x="238601" y="285274"/>
                    </a:lnTo>
                    <a:lnTo>
                      <a:pt x="210026" y="237649"/>
                    </a:lnTo>
                    <a:lnTo>
                      <a:pt x="177641" y="285274"/>
                    </a:lnTo>
                    <a:lnTo>
                      <a:pt x="21431" y="285274"/>
                    </a:lnTo>
                  </a:path>
                </a:pathLst>
              </a:custGeom>
              <a:grpFill/>
              <a:ln w="28575" cap="rnd">
                <a:solidFill>
                  <a:schemeClr val="accent3">
                    <a:lumMod val="75000"/>
                  </a:schemeClr>
                </a:solidFill>
                <a:prstDash val="solid"/>
                <a:round/>
              </a:ln>
            </p:spPr>
            <p:txBody>
              <a:bodyPr rtlCol="0" anchor="ctr"/>
              <a:lstStyle/>
              <a:p>
                <a:endParaRPr lang="en-US" dirty="0">
                  <a:latin typeface="Century Gothic" panose="020B0502020202020204" pitchFamily="34" charset="0"/>
                </a:endParaRPr>
              </a:p>
            </p:txBody>
          </p:sp>
          <p:pic>
            <p:nvPicPr>
              <p:cNvPr id="9" name="Picture 8">
                <a:extLst>
                  <a:ext uri="{FF2B5EF4-FFF2-40B4-BE49-F238E27FC236}">
                    <a16:creationId xmlns:a16="http://schemas.microsoft.com/office/drawing/2014/main" id="{444CE9DF-B4F5-4E54-B1DD-04A2FB9CA5E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8934"/>
              <a:stretch/>
            </p:blipFill>
            <p:spPr>
              <a:xfrm>
                <a:off x="-491345" y="1797483"/>
                <a:ext cx="5676900" cy="495300"/>
              </a:xfrm>
              <a:custGeom>
                <a:avLst/>
                <a:gdLst>
                  <a:gd name="connsiteX0" fmla="*/ 0 w 5676900"/>
                  <a:gd name="connsiteY0" fmla="*/ 0 h 495300"/>
                  <a:gd name="connsiteX1" fmla="*/ 5685282 w 5676900"/>
                  <a:gd name="connsiteY1" fmla="*/ 0 h 495300"/>
                  <a:gd name="connsiteX2" fmla="*/ 5685282 w 5676900"/>
                  <a:gd name="connsiteY2" fmla="*/ 500634 h 495300"/>
                  <a:gd name="connsiteX3" fmla="*/ 0 w 5676900"/>
                  <a:gd name="connsiteY3" fmla="*/ 500634 h 495300"/>
                </a:gdLst>
                <a:ahLst/>
                <a:cxnLst>
                  <a:cxn ang="0">
                    <a:pos x="connsiteX0" y="connsiteY0"/>
                  </a:cxn>
                  <a:cxn ang="0">
                    <a:pos x="connsiteX1" y="connsiteY1"/>
                  </a:cxn>
                  <a:cxn ang="0">
                    <a:pos x="connsiteX2" y="connsiteY2"/>
                  </a:cxn>
                  <a:cxn ang="0">
                    <a:pos x="connsiteX3" y="connsiteY3"/>
                  </a:cxn>
                </a:cxnLst>
                <a:rect l="l" t="t" r="r" b="b"/>
                <a:pathLst>
                  <a:path w="5676900" h="495300">
                    <a:moveTo>
                      <a:pt x="0" y="0"/>
                    </a:moveTo>
                    <a:lnTo>
                      <a:pt x="5685282" y="0"/>
                    </a:lnTo>
                    <a:lnTo>
                      <a:pt x="5685282" y="500634"/>
                    </a:lnTo>
                    <a:lnTo>
                      <a:pt x="0" y="500634"/>
                    </a:lnTo>
                    <a:close/>
                  </a:path>
                </a:pathLst>
              </a:custGeom>
              <a:grpFill/>
              <a:ln>
                <a:solidFill>
                  <a:schemeClr val="accent3">
                    <a:lumMod val="75000"/>
                  </a:schemeClr>
                </a:solidFill>
              </a:ln>
            </p:spPr>
          </p:pic>
          <p:sp>
            <p:nvSpPr>
              <p:cNvPr id="10" name="Freeform: Shape 9">
                <a:extLst>
                  <a:ext uri="{FF2B5EF4-FFF2-40B4-BE49-F238E27FC236}">
                    <a16:creationId xmlns:a16="http://schemas.microsoft.com/office/drawing/2014/main" id="{5DE13F53-8EF6-4B38-99FF-9CB84A6B2EBF}"/>
                  </a:ext>
                </a:extLst>
              </p:cNvPr>
              <p:cNvSpPr/>
              <p:nvPr/>
            </p:nvSpPr>
            <p:spPr>
              <a:xfrm>
                <a:off x="14351" y="1860842"/>
                <a:ext cx="5196891" cy="372428"/>
              </a:xfrm>
              <a:custGeom>
                <a:avLst/>
                <a:gdLst>
                  <a:gd name="connsiteX0" fmla="*/ 5579269 w 5600700"/>
                  <a:gd name="connsiteY0" fmla="*/ 285274 h 409575"/>
                  <a:gd name="connsiteX1" fmla="*/ 5285899 w 5600700"/>
                  <a:gd name="connsiteY1" fmla="*/ 285274 h 409575"/>
                  <a:gd name="connsiteX2" fmla="*/ 5258277 w 5600700"/>
                  <a:gd name="connsiteY2" fmla="*/ 323374 h 409575"/>
                  <a:gd name="connsiteX3" fmla="*/ 5218271 w 5600700"/>
                  <a:gd name="connsiteY3" fmla="*/ 153829 h 409575"/>
                  <a:gd name="connsiteX4" fmla="*/ 5182077 w 5600700"/>
                  <a:gd name="connsiteY4" fmla="*/ 285274 h 409575"/>
                  <a:gd name="connsiteX5" fmla="*/ 5094446 w 5600700"/>
                  <a:gd name="connsiteY5" fmla="*/ 285274 h 409575"/>
                  <a:gd name="connsiteX6" fmla="*/ 5081111 w 5600700"/>
                  <a:gd name="connsiteY6" fmla="*/ 335756 h 409575"/>
                  <a:gd name="connsiteX7" fmla="*/ 5057299 w 5600700"/>
                  <a:gd name="connsiteY7" fmla="*/ 277654 h 409575"/>
                  <a:gd name="connsiteX8" fmla="*/ 5033486 w 5600700"/>
                  <a:gd name="connsiteY8" fmla="*/ 322421 h 409575"/>
                  <a:gd name="connsiteX9" fmla="*/ 4988719 w 5600700"/>
                  <a:gd name="connsiteY9" fmla="*/ 21431 h 409575"/>
                  <a:gd name="connsiteX10" fmla="*/ 4933474 w 5600700"/>
                  <a:gd name="connsiteY10" fmla="*/ 393859 h 409575"/>
                  <a:gd name="connsiteX11" fmla="*/ 4912519 w 5600700"/>
                  <a:gd name="connsiteY11" fmla="*/ 285274 h 409575"/>
                  <a:gd name="connsiteX12" fmla="*/ 4686777 w 5600700"/>
                  <a:gd name="connsiteY12" fmla="*/ 285274 h 409575"/>
                  <a:gd name="connsiteX13" fmla="*/ 4657249 w 5600700"/>
                  <a:gd name="connsiteY13" fmla="*/ 344329 h 409575"/>
                  <a:gd name="connsiteX14" fmla="*/ 4622006 w 5600700"/>
                  <a:gd name="connsiteY14" fmla="*/ 150971 h 409575"/>
                  <a:gd name="connsiteX15" fmla="*/ 4579144 w 5600700"/>
                  <a:gd name="connsiteY15" fmla="*/ 285274 h 409575"/>
                  <a:gd name="connsiteX16" fmla="*/ 4492466 w 5600700"/>
                  <a:gd name="connsiteY16" fmla="*/ 285274 h 409575"/>
                  <a:gd name="connsiteX17" fmla="*/ 4467702 w 5600700"/>
                  <a:gd name="connsiteY17" fmla="*/ 322421 h 409575"/>
                  <a:gd name="connsiteX18" fmla="*/ 4441984 w 5600700"/>
                  <a:gd name="connsiteY18" fmla="*/ 275749 h 409575"/>
                  <a:gd name="connsiteX19" fmla="*/ 4408646 w 5600700"/>
                  <a:gd name="connsiteY19" fmla="*/ 336709 h 409575"/>
                  <a:gd name="connsiteX20" fmla="*/ 4377214 w 5600700"/>
                  <a:gd name="connsiteY20" fmla="*/ 72866 h 409575"/>
                  <a:gd name="connsiteX21" fmla="*/ 4336256 w 5600700"/>
                  <a:gd name="connsiteY21" fmla="*/ 377666 h 409575"/>
                  <a:gd name="connsiteX22" fmla="*/ 4308634 w 5600700"/>
                  <a:gd name="connsiteY22" fmla="*/ 285274 h 409575"/>
                  <a:gd name="connsiteX23" fmla="*/ 4239102 w 5600700"/>
                  <a:gd name="connsiteY23" fmla="*/ 285274 h 409575"/>
                  <a:gd name="connsiteX24" fmla="*/ 4210527 w 5600700"/>
                  <a:gd name="connsiteY24" fmla="*/ 237649 h 409575"/>
                  <a:gd name="connsiteX25" fmla="*/ 4178141 w 5600700"/>
                  <a:gd name="connsiteY25" fmla="*/ 285274 h 409575"/>
                  <a:gd name="connsiteX26" fmla="*/ 21431 w 5600700"/>
                  <a:gd name="connsiteY26" fmla="*/ 285274 h 409575"/>
                  <a:gd name="connsiteX0" fmla="*/ 5196891 w 5196891"/>
                  <a:gd name="connsiteY0" fmla="*/ 263843 h 372428"/>
                  <a:gd name="connsiteX1" fmla="*/ 4903521 w 5196891"/>
                  <a:gd name="connsiteY1" fmla="*/ 263843 h 372428"/>
                  <a:gd name="connsiteX2" fmla="*/ 4875899 w 5196891"/>
                  <a:gd name="connsiteY2" fmla="*/ 301943 h 372428"/>
                  <a:gd name="connsiteX3" fmla="*/ 4835893 w 5196891"/>
                  <a:gd name="connsiteY3" fmla="*/ 132398 h 372428"/>
                  <a:gd name="connsiteX4" fmla="*/ 4799699 w 5196891"/>
                  <a:gd name="connsiteY4" fmla="*/ 263843 h 372428"/>
                  <a:gd name="connsiteX5" fmla="*/ 4712068 w 5196891"/>
                  <a:gd name="connsiteY5" fmla="*/ 263843 h 372428"/>
                  <a:gd name="connsiteX6" fmla="*/ 4698733 w 5196891"/>
                  <a:gd name="connsiteY6" fmla="*/ 314325 h 372428"/>
                  <a:gd name="connsiteX7" fmla="*/ 4674921 w 5196891"/>
                  <a:gd name="connsiteY7" fmla="*/ 256223 h 372428"/>
                  <a:gd name="connsiteX8" fmla="*/ 4651108 w 5196891"/>
                  <a:gd name="connsiteY8" fmla="*/ 300990 h 372428"/>
                  <a:gd name="connsiteX9" fmla="*/ 4606341 w 5196891"/>
                  <a:gd name="connsiteY9" fmla="*/ 0 h 372428"/>
                  <a:gd name="connsiteX10" fmla="*/ 4551096 w 5196891"/>
                  <a:gd name="connsiteY10" fmla="*/ 372428 h 372428"/>
                  <a:gd name="connsiteX11" fmla="*/ 4530141 w 5196891"/>
                  <a:gd name="connsiteY11" fmla="*/ 263843 h 372428"/>
                  <a:gd name="connsiteX12" fmla="*/ 4304399 w 5196891"/>
                  <a:gd name="connsiteY12" fmla="*/ 263843 h 372428"/>
                  <a:gd name="connsiteX13" fmla="*/ 4274871 w 5196891"/>
                  <a:gd name="connsiteY13" fmla="*/ 322898 h 372428"/>
                  <a:gd name="connsiteX14" fmla="*/ 4239628 w 5196891"/>
                  <a:gd name="connsiteY14" fmla="*/ 129540 h 372428"/>
                  <a:gd name="connsiteX15" fmla="*/ 4196766 w 5196891"/>
                  <a:gd name="connsiteY15" fmla="*/ 263843 h 372428"/>
                  <a:gd name="connsiteX16" fmla="*/ 4110088 w 5196891"/>
                  <a:gd name="connsiteY16" fmla="*/ 263843 h 372428"/>
                  <a:gd name="connsiteX17" fmla="*/ 4085324 w 5196891"/>
                  <a:gd name="connsiteY17" fmla="*/ 300990 h 372428"/>
                  <a:gd name="connsiteX18" fmla="*/ 4059606 w 5196891"/>
                  <a:gd name="connsiteY18" fmla="*/ 254318 h 372428"/>
                  <a:gd name="connsiteX19" fmla="*/ 4026268 w 5196891"/>
                  <a:gd name="connsiteY19" fmla="*/ 315278 h 372428"/>
                  <a:gd name="connsiteX20" fmla="*/ 3994836 w 5196891"/>
                  <a:gd name="connsiteY20" fmla="*/ 51435 h 372428"/>
                  <a:gd name="connsiteX21" fmla="*/ 3953878 w 5196891"/>
                  <a:gd name="connsiteY21" fmla="*/ 356235 h 372428"/>
                  <a:gd name="connsiteX22" fmla="*/ 3926256 w 5196891"/>
                  <a:gd name="connsiteY22" fmla="*/ 263843 h 372428"/>
                  <a:gd name="connsiteX23" fmla="*/ 3856724 w 5196891"/>
                  <a:gd name="connsiteY23" fmla="*/ 263843 h 372428"/>
                  <a:gd name="connsiteX24" fmla="*/ 3828149 w 5196891"/>
                  <a:gd name="connsiteY24" fmla="*/ 216218 h 372428"/>
                  <a:gd name="connsiteX25" fmla="*/ 3795763 w 5196891"/>
                  <a:gd name="connsiteY25" fmla="*/ 263843 h 372428"/>
                  <a:gd name="connsiteX26" fmla="*/ 0 w 5196891"/>
                  <a:gd name="connsiteY26" fmla="*/ 275874 h 372428"/>
                  <a:gd name="connsiteX0" fmla="*/ 5196891 w 5196891"/>
                  <a:gd name="connsiteY0" fmla="*/ 263843 h 372428"/>
                  <a:gd name="connsiteX1" fmla="*/ 4903521 w 5196891"/>
                  <a:gd name="connsiteY1" fmla="*/ 263843 h 372428"/>
                  <a:gd name="connsiteX2" fmla="*/ 4875899 w 5196891"/>
                  <a:gd name="connsiteY2" fmla="*/ 301943 h 372428"/>
                  <a:gd name="connsiteX3" fmla="*/ 4835893 w 5196891"/>
                  <a:gd name="connsiteY3" fmla="*/ 132398 h 372428"/>
                  <a:gd name="connsiteX4" fmla="*/ 4799699 w 5196891"/>
                  <a:gd name="connsiteY4" fmla="*/ 263843 h 372428"/>
                  <a:gd name="connsiteX5" fmla="*/ 4712068 w 5196891"/>
                  <a:gd name="connsiteY5" fmla="*/ 263843 h 372428"/>
                  <a:gd name="connsiteX6" fmla="*/ 4698733 w 5196891"/>
                  <a:gd name="connsiteY6" fmla="*/ 314325 h 372428"/>
                  <a:gd name="connsiteX7" fmla="*/ 4674921 w 5196891"/>
                  <a:gd name="connsiteY7" fmla="*/ 256223 h 372428"/>
                  <a:gd name="connsiteX8" fmla="*/ 4651108 w 5196891"/>
                  <a:gd name="connsiteY8" fmla="*/ 300990 h 372428"/>
                  <a:gd name="connsiteX9" fmla="*/ 4606341 w 5196891"/>
                  <a:gd name="connsiteY9" fmla="*/ 0 h 372428"/>
                  <a:gd name="connsiteX10" fmla="*/ 4551096 w 5196891"/>
                  <a:gd name="connsiteY10" fmla="*/ 372428 h 372428"/>
                  <a:gd name="connsiteX11" fmla="*/ 4530141 w 5196891"/>
                  <a:gd name="connsiteY11" fmla="*/ 263843 h 372428"/>
                  <a:gd name="connsiteX12" fmla="*/ 4304399 w 5196891"/>
                  <a:gd name="connsiteY12" fmla="*/ 263843 h 372428"/>
                  <a:gd name="connsiteX13" fmla="*/ 4274871 w 5196891"/>
                  <a:gd name="connsiteY13" fmla="*/ 322898 h 372428"/>
                  <a:gd name="connsiteX14" fmla="*/ 4239628 w 5196891"/>
                  <a:gd name="connsiteY14" fmla="*/ 129540 h 372428"/>
                  <a:gd name="connsiteX15" fmla="*/ 4196766 w 5196891"/>
                  <a:gd name="connsiteY15" fmla="*/ 263843 h 372428"/>
                  <a:gd name="connsiteX16" fmla="*/ 4110088 w 5196891"/>
                  <a:gd name="connsiteY16" fmla="*/ 263843 h 372428"/>
                  <a:gd name="connsiteX17" fmla="*/ 4085324 w 5196891"/>
                  <a:gd name="connsiteY17" fmla="*/ 300990 h 372428"/>
                  <a:gd name="connsiteX18" fmla="*/ 4059606 w 5196891"/>
                  <a:gd name="connsiteY18" fmla="*/ 254318 h 372428"/>
                  <a:gd name="connsiteX19" fmla="*/ 4026268 w 5196891"/>
                  <a:gd name="connsiteY19" fmla="*/ 315278 h 372428"/>
                  <a:gd name="connsiteX20" fmla="*/ 3994836 w 5196891"/>
                  <a:gd name="connsiteY20" fmla="*/ 51435 h 372428"/>
                  <a:gd name="connsiteX21" fmla="*/ 3953878 w 5196891"/>
                  <a:gd name="connsiteY21" fmla="*/ 356235 h 372428"/>
                  <a:gd name="connsiteX22" fmla="*/ 3926256 w 5196891"/>
                  <a:gd name="connsiteY22" fmla="*/ 263843 h 372428"/>
                  <a:gd name="connsiteX23" fmla="*/ 3856724 w 5196891"/>
                  <a:gd name="connsiteY23" fmla="*/ 263843 h 372428"/>
                  <a:gd name="connsiteX24" fmla="*/ 3828149 w 5196891"/>
                  <a:gd name="connsiteY24" fmla="*/ 216218 h 372428"/>
                  <a:gd name="connsiteX25" fmla="*/ 3795763 w 5196891"/>
                  <a:gd name="connsiteY25" fmla="*/ 263843 h 372428"/>
                  <a:gd name="connsiteX26" fmla="*/ 0 w 5196891"/>
                  <a:gd name="connsiteY26" fmla="*/ 263842 h 37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96891" h="372428">
                    <a:moveTo>
                      <a:pt x="5196891" y="263843"/>
                    </a:moveTo>
                    <a:lnTo>
                      <a:pt x="4903521" y="263843"/>
                    </a:lnTo>
                    <a:lnTo>
                      <a:pt x="4875899" y="301943"/>
                    </a:lnTo>
                    <a:lnTo>
                      <a:pt x="4835893" y="132398"/>
                    </a:lnTo>
                    <a:lnTo>
                      <a:pt x="4799699" y="263843"/>
                    </a:lnTo>
                    <a:lnTo>
                      <a:pt x="4712068" y="263843"/>
                    </a:lnTo>
                    <a:lnTo>
                      <a:pt x="4698733" y="314325"/>
                    </a:lnTo>
                    <a:lnTo>
                      <a:pt x="4674921" y="256223"/>
                    </a:lnTo>
                    <a:lnTo>
                      <a:pt x="4651108" y="300990"/>
                    </a:lnTo>
                    <a:lnTo>
                      <a:pt x="4606341" y="0"/>
                    </a:lnTo>
                    <a:lnTo>
                      <a:pt x="4551096" y="372428"/>
                    </a:lnTo>
                    <a:lnTo>
                      <a:pt x="4530141" y="263843"/>
                    </a:lnTo>
                    <a:lnTo>
                      <a:pt x="4304399" y="263843"/>
                    </a:lnTo>
                    <a:lnTo>
                      <a:pt x="4274871" y="322898"/>
                    </a:lnTo>
                    <a:lnTo>
                      <a:pt x="4239628" y="129540"/>
                    </a:lnTo>
                    <a:lnTo>
                      <a:pt x="4196766" y="263843"/>
                    </a:lnTo>
                    <a:lnTo>
                      <a:pt x="4110088" y="263843"/>
                    </a:lnTo>
                    <a:lnTo>
                      <a:pt x="4085324" y="300990"/>
                    </a:lnTo>
                    <a:lnTo>
                      <a:pt x="4059606" y="254318"/>
                    </a:lnTo>
                    <a:lnTo>
                      <a:pt x="4026268" y="315278"/>
                    </a:lnTo>
                    <a:lnTo>
                      <a:pt x="3994836" y="51435"/>
                    </a:lnTo>
                    <a:lnTo>
                      <a:pt x="3953878" y="356235"/>
                    </a:lnTo>
                    <a:lnTo>
                      <a:pt x="3926256" y="263843"/>
                    </a:lnTo>
                    <a:lnTo>
                      <a:pt x="3856724" y="263843"/>
                    </a:lnTo>
                    <a:lnTo>
                      <a:pt x="3828149" y="216218"/>
                    </a:lnTo>
                    <a:lnTo>
                      <a:pt x="3795763" y="263843"/>
                    </a:lnTo>
                    <a:lnTo>
                      <a:pt x="0" y="263842"/>
                    </a:lnTo>
                  </a:path>
                </a:pathLst>
              </a:custGeom>
              <a:grpFill/>
              <a:ln w="28575" cap="rnd">
                <a:solidFill>
                  <a:schemeClr val="accent3">
                    <a:lumMod val="75000"/>
                  </a:schemeClr>
                </a:solidFill>
                <a:prstDash val="solid"/>
                <a:round/>
              </a:ln>
            </p:spPr>
            <p:txBody>
              <a:bodyPr rtlCol="0" anchor="ctr"/>
              <a:lstStyle/>
              <a:p>
                <a:endParaRPr lang="en-US" dirty="0">
                  <a:latin typeface="Century Gothic" panose="020B0502020202020204" pitchFamily="34" charset="0"/>
                </a:endParaRPr>
              </a:p>
            </p:txBody>
          </p:sp>
          <p:pic>
            <p:nvPicPr>
              <p:cNvPr id="11" name="Picture 10">
                <a:extLst>
                  <a:ext uri="{FF2B5EF4-FFF2-40B4-BE49-F238E27FC236}">
                    <a16:creationId xmlns:a16="http://schemas.microsoft.com/office/drawing/2014/main" id="{8404E05A-C550-48DC-AF23-091129FB9E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82352" y="1731618"/>
                <a:ext cx="904875" cy="800100"/>
              </a:xfrm>
              <a:custGeom>
                <a:avLst/>
                <a:gdLst>
                  <a:gd name="connsiteX0" fmla="*/ 0 w 904875"/>
                  <a:gd name="connsiteY0" fmla="*/ 0 h 800100"/>
                  <a:gd name="connsiteX1" fmla="*/ 907542 w 904875"/>
                  <a:gd name="connsiteY1" fmla="*/ 0 h 800100"/>
                  <a:gd name="connsiteX2" fmla="*/ 907542 w 904875"/>
                  <a:gd name="connsiteY2" fmla="*/ 804672 h 800100"/>
                  <a:gd name="connsiteX3" fmla="*/ 0 w 904875"/>
                  <a:gd name="connsiteY3" fmla="*/ 804672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7542" y="0"/>
                    </a:lnTo>
                    <a:lnTo>
                      <a:pt x="907542" y="804672"/>
                    </a:lnTo>
                    <a:lnTo>
                      <a:pt x="0" y="804672"/>
                    </a:lnTo>
                    <a:close/>
                  </a:path>
                </a:pathLst>
              </a:custGeom>
              <a:grpFill/>
              <a:ln>
                <a:solidFill>
                  <a:schemeClr val="accent3">
                    <a:lumMod val="75000"/>
                  </a:schemeClr>
                </a:solidFill>
              </a:ln>
            </p:spPr>
          </p:pic>
          <p:sp>
            <p:nvSpPr>
              <p:cNvPr id="12" name="Freeform: Shape 11">
                <a:extLst>
                  <a:ext uri="{FF2B5EF4-FFF2-40B4-BE49-F238E27FC236}">
                    <a16:creationId xmlns:a16="http://schemas.microsoft.com/office/drawing/2014/main" id="{3266C0E3-1F97-4E8A-BE13-09E8C68B1D30}"/>
                  </a:ext>
                </a:extLst>
              </p:cNvPr>
              <p:cNvSpPr/>
              <p:nvPr/>
            </p:nvSpPr>
            <p:spPr>
              <a:xfrm>
                <a:off x="5117451" y="1766003"/>
                <a:ext cx="800100" cy="695325"/>
              </a:xfrm>
              <a:custGeom>
                <a:avLst/>
                <a:gdLst>
                  <a:gd name="connsiteX0" fmla="*/ 778669 w 800100"/>
                  <a:gd name="connsiteY0" fmla="*/ 349091 h 695325"/>
                  <a:gd name="connsiteX1" fmla="*/ 589122 w 800100"/>
                  <a:gd name="connsiteY1" fmla="*/ 676751 h 695325"/>
                  <a:gd name="connsiteX2" fmla="*/ 210027 w 800100"/>
                  <a:gd name="connsiteY2" fmla="*/ 676751 h 695325"/>
                  <a:gd name="connsiteX3" fmla="*/ 21431 w 800100"/>
                  <a:gd name="connsiteY3" fmla="*/ 349091 h 695325"/>
                  <a:gd name="connsiteX4" fmla="*/ 210027 w 800100"/>
                  <a:gd name="connsiteY4" fmla="*/ 21431 h 695325"/>
                  <a:gd name="connsiteX5" fmla="*/ 589122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49091"/>
                    </a:moveTo>
                    <a:lnTo>
                      <a:pt x="589122" y="676751"/>
                    </a:lnTo>
                    <a:lnTo>
                      <a:pt x="210027" y="676751"/>
                    </a:lnTo>
                    <a:lnTo>
                      <a:pt x="21431" y="349091"/>
                    </a:lnTo>
                    <a:lnTo>
                      <a:pt x="210027" y="21431"/>
                    </a:lnTo>
                    <a:lnTo>
                      <a:pt x="589122" y="21431"/>
                    </a:lnTo>
                    <a:close/>
                  </a:path>
                </a:pathLst>
              </a:custGeom>
              <a:grpFill/>
              <a:ln w="28575" cap="flat">
                <a:solidFill>
                  <a:schemeClr val="accent3">
                    <a:lumMod val="75000"/>
                  </a:schemeClr>
                </a:solidFill>
                <a:prstDash val="solid"/>
                <a:miter/>
              </a:ln>
            </p:spPr>
            <p:txBody>
              <a:bodyPr rtlCol="0" anchor="ctr"/>
              <a:lstStyle/>
              <a:p>
                <a:endParaRPr lang="en-US" dirty="0">
                  <a:latin typeface="Century Gothic" panose="020B0502020202020204" pitchFamily="34" charset="0"/>
                </a:endParaRPr>
              </a:p>
            </p:txBody>
          </p:sp>
          <p:pic>
            <p:nvPicPr>
              <p:cNvPr id="13" name="Picture 12">
                <a:extLst>
                  <a:ext uri="{FF2B5EF4-FFF2-40B4-BE49-F238E27FC236}">
                    <a16:creationId xmlns:a16="http://schemas.microsoft.com/office/drawing/2014/main" id="{DD326577-A8A2-481E-B73B-DE69E270811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53852" y="2058516"/>
                <a:ext cx="904875" cy="800100"/>
              </a:xfrm>
              <a:custGeom>
                <a:avLst/>
                <a:gdLst>
                  <a:gd name="connsiteX0" fmla="*/ 0 w 904875"/>
                  <a:gd name="connsiteY0" fmla="*/ 0 h 800100"/>
                  <a:gd name="connsiteX1" fmla="*/ 907542 w 904875"/>
                  <a:gd name="connsiteY1" fmla="*/ 0 h 800100"/>
                  <a:gd name="connsiteX2" fmla="*/ 907542 w 904875"/>
                  <a:gd name="connsiteY2" fmla="*/ 804672 h 800100"/>
                  <a:gd name="connsiteX3" fmla="*/ 0 w 904875"/>
                  <a:gd name="connsiteY3" fmla="*/ 804672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7542" y="0"/>
                    </a:lnTo>
                    <a:lnTo>
                      <a:pt x="907542" y="804672"/>
                    </a:lnTo>
                    <a:lnTo>
                      <a:pt x="0" y="804672"/>
                    </a:lnTo>
                    <a:close/>
                  </a:path>
                </a:pathLst>
              </a:custGeom>
              <a:grpFill/>
              <a:ln>
                <a:solidFill>
                  <a:schemeClr val="accent3">
                    <a:lumMod val="75000"/>
                  </a:schemeClr>
                </a:solidFill>
              </a:ln>
            </p:spPr>
          </p:pic>
          <p:sp>
            <p:nvSpPr>
              <p:cNvPr id="14" name="Freeform: Shape 13">
                <a:extLst>
                  <a:ext uri="{FF2B5EF4-FFF2-40B4-BE49-F238E27FC236}">
                    <a16:creationId xmlns:a16="http://schemas.microsoft.com/office/drawing/2014/main" id="{0EDF3D62-F28A-44E5-ABCD-94F0110C155A}"/>
                  </a:ext>
                </a:extLst>
              </p:cNvPr>
              <p:cNvSpPr/>
              <p:nvPr/>
            </p:nvSpPr>
            <p:spPr>
              <a:xfrm>
                <a:off x="5688951" y="2092711"/>
                <a:ext cx="800100" cy="695325"/>
              </a:xfrm>
              <a:custGeom>
                <a:avLst/>
                <a:gdLst>
                  <a:gd name="connsiteX0" fmla="*/ 778669 w 800100"/>
                  <a:gd name="connsiteY0" fmla="*/ 349091 h 695325"/>
                  <a:gd name="connsiteX1" fmla="*/ 589122 w 800100"/>
                  <a:gd name="connsiteY1" fmla="*/ 676751 h 695325"/>
                  <a:gd name="connsiteX2" fmla="*/ 210027 w 800100"/>
                  <a:gd name="connsiteY2" fmla="*/ 676751 h 695325"/>
                  <a:gd name="connsiteX3" fmla="*/ 21431 w 800100"/>
                  <a:gd name="connsiteY3" fmla="*/ 349091 h 695325"/>
                  <a:gd name="connsiteX4" fmla="*/ 210027 w 800100"/>
                  <a:gd name="connsiteY4" fmla="*/ 21431 h 695325"/>
                  <a:gd name="connsiteX5" fmla="*/ 589122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49091"/>
                    </a:moveTo>
                    <a:lnTo>
                      <a:pt x="589122" y="676751"/>
                    </a:lnTo>
                    <a:lnTo>
                      <a:pt x="210027" y="676751"/>
                    </a:lnTo>
                    <a:lnTo>
                      <a:pt x="21431" y="349091"/>
                    </a:lnTo>
                    <a:lnTo>
                      <a:pt x="210027" y="21431"/>
                    </a:lnTo>
                    <a:lnTo>
                      <a:pt x="589122" y="21431"/>
                    </a:lnTo>
                    <a:close/>
                  </a:path>
                </a:pathLst>
              </a:custGeom>
              <a:grpFill/>
              <a:ln w="28575" cap="flat">
                <a:solidFill>
                  <a:schemeClr val="accent3">
                    <a:lumMod val="75000"/>
                  </a:schemeClr>
                </a:solidFill>
                <a:prstDash val="solid"/>
                <a:miter/>
              </a:ln>
            </p:spPr>
            <p:txBody>
              <a:bodyPr rtlCol="0" anchor="ctr"/>
              <a:lstStyle/>
              <a:p>
                <a:endParaRPr lang="en-US" dirty="0">
                  <a:latin typeface="Century Gothic" panose="020B0502020202020204" pitchFamily="34" charset="0"/>
                </a:endParaRPr>
              </a:p>
            </p:txBody>
          </p:sp>
          <p:pic>
            <p:nvPicPr>
              <p:cNvPr id="15" name="Picture 14">
                <a:extLst>
                  <a:ext uri="{FF2B5EF4-FFF2-40B4-BE49-F238E27FC236}">
                    <a16:creationId xmlns:a16="http://schemas.microsoft.com/office/drawing/2014/main" id="{CE380E09-C093-4D1D-A08A-845BC9523EF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49280" y="1404720"/>
                <a:ext cx="904875" cy="800100"/>
              </a:xfrm>
              <a:custGeom>
                <a:avLst/>
                <a:gdLst>
                  <a:gd name="connsiteX0" fmla="*/ 0 w 904875"/>
                  <a:gd name="connsiteY0" fmla="*/ 0 h 800100"/>
                  <a:gd name="connsiteX1" fmla="*/ 909828 w 904875"/>
                  <a:gd name="connsiteY1" fmla="*/ 0 h 800100"/>
                  <a:gd name="connsiteX2" fmla="*/ 909828 w 904875"/>
                  <a:gd name="connsiteY2" fmla="*/ 802386 h 800100"/>
                  <a:gd name="connsiteX3" fmla="*/ 0 w 904875"/>
                  <a:gd name="connsiteY3" fmla="*/ 802386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9828" y="0"/>
                    </a:lnTo>
                    <a:lnTo>
                      <a:pt x="909828" y="802386"/>
                    </a:lnTo>
                    <a:lnTo>
                      <a:pt x="0" y="802386"/>
                    </a:lnTo>
                    <a:close/>
                  </a:path>
                </a:pathLst>
              </a:custGeom>
              <a:grpFill/>
              <a:ln>
                <a:solidFill>
                  <a:schemeClr val="accent3">
                    <a:lumMod val="75000"/>
                  </a:schemeClr>
                </a:solidFill>
              </a:ln>
            </p:spPr>
          </p:pic>
          <p:sp>
            <p:nvSpPr>
              <p:cNvPr id="16" name="Freeform: Shape 15">
                <a:extLst>
                  <a:ext uri="{FF2B5EF4-FFF2-40B4-BE49-F238E27FC236}">
                    <a16:creationId xmlns:a16="http://schemas.microsoft.com/office/drawing/2014/main" id="{DCF3A511-9611-4093-B594-6AE2F05BE879}"/>
                  </a:ext>
                </a:extLst>
              </p:cNvPr>
              <p:cNvSpPr/>
              <p:nvPr/>
            </p:nvSpPr>
            <p:spPr>
              <a:xfrm>
                <a:off x="5685141" y="1437391"/>
                <a:ext cx="800100" cy="695325"/>
              </a:xfrm>
              <a:custGeom>
                <a:avLst/>
                <a:gdLst>
                  <a:gd name="connsiteX0" fmla="*/ 778669 w 800100"/>
                  <a:gd name="connsiteY0" fmla="*/ 350044 h 695325"/>
                  <a:gd name="connsiteX1" fmla="*/ 589121 w 800100"/>
                  <a:gd name="connsiteY1" fmla="*/ 677704 h 695325"/>
                  <a:gd name="connsiteX2" fmla="*/ 210978 w 800100"/>
                  <a:gd name="connsiteY2" fmla="*/ 677704 h 695325"/>
                  <a:gd name="connsiteX3" fmla="*/ 21431 w 800100"/>
                  <a:gd name="connsiteY3" fmla="*/ 350044 h 695325"/>
                  <a:gd name="connsiteX4" fmla="*/ 210978 w 800100"/>
                  <a:gd name="connsiteY4" fmla="*/ 21431 h 695325"/>
                  <a:gd name="connsiteX5" fmla="*/ 589121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50044"/>
                    </a:moveTo>
                    <a:lnTo>
                      <a:pt x="589121" y="677704"/>
                    </a:lnTo>
                    <a:lnTo>
                      <a:pt x="210978" y="677704"/>
                    </a:lnTo>
                    <a:lnTo>
                      <a:pt x="21431" y="350044"/>
                    </a:lnTo>
                    <a:lnTo>
                      <a:pt x="210978" y="21431"/>
                    </a:lnTo>
                    <a:lnTo>
                      <a:pt x="589121" y="21431"/>
                    </a:lnTo>
                    <a:close/>
                  </a:path>
                </a:pathLst>
              </a:custGeom>
              <a:grpFill/>
              <a:ln w="28575" cap="flat">
                <a:solidFill>
                  <a:schemeClr val="accent3">
                    <a:lumMod val="75000"/>
                  </a:schemeClr>
                </a:solidFill>
                <a:prstDash val="solid"/>
                <a:miter/>
              </a:ln>
            </p:spPr>
            <p:txBody>
              <a:bodyPr rtlCol="0" anchor="ctr"/>
              <a:lstStyle/>
              <a:p>
                <a:endParaRPr lang="en-US" dirty="0">
                  <a:latin typeface="Century Gothic" panose="020B0502020202020204" pitchFamily="34" charset="0"/>
                </a:endParaRPr>
              </a:p>
            </p:txBody>
          </p:sp>
          <p:pic>
            <p:nvPicPr>
              <p:cNvPr id="17" name="Picture 16">
                <a:extLst>
                  <a:ext uri="{FF2B5EF4-FFF2-40B4-BE49-F238E27FC236}">
                    <a16:creationId xmlns:a16="http://schemas.microsoft.com/office/drawing/2014/main" id="{2F51158A-E743-48FC-8224-04B98F0CECE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54636" y="1731618"/>
                <a:ext cx="904875" cy="800100"/>
              </a:xfrm>
              <a:custGeom>
                <a:avLst/>
                <a:gdLst>
                  <a:gd name="connsiteX0" fmla="*/ 0 w 904875"/>
                  <a:gd name="connsiteY0" fmla="*/ 0 h 800100"/>
                  <a:gd name="connsiteX1" fmla="*/ 909828 w 904875"/>
                  <a:gd name="connsiteY1" fmla="*/ 0 h 800100"/>
                  <a:gd name="connsiteX2" fmla="*/ 909828 w 904875"/>
                  <a:gd name="connsiteY2" fmla="*/ 802386 h 800100"/>
                  <a:gd name="connsiteX3" fmla="*/ 0 w 904875"/>
                  <a:gd name="connsiteY3" fmla="*/ 802386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9828" y="0"/>
                    </a:lnTo>
                    <a:lnTo>
                      <a:pt x="909828" y="802386"/>
                    </a:lnTo>
                    <a:lnTo>
                      <a:pt x="0" y="802386"/>
                    </a:lnTo>
                    <a:close/>
                  </a:path>
                </a:pathLst>
              </a:custGeom>
              <a:grpFill/>
              <a:ln>
                <a:solidFill>
                  <a:schemeClr val="accent3">
                    <a:lumMod val="75000"/>
                  </a:schemeClr>
                </a:solidFill>
              </a:ln>
            </p:spPr>
          </p:pic>
          <p:sp>
            <p:nvSpPr>
              <p:cNvPr id="18" name="Freeform: Shape 17">
                <a:extLst>
                  <a:ext uri="{FF2B5EF4-FFF2-40B4-BE49-F238E27FC236}">
                    <a16:creationId xmlns:a16="http://schemas.microsoft.com/office/drawing/2014/main" id="{1992C31C-769C-4343-961C-733B5FE310C1}"/>
                  </a:ext>
                </a:extLst>
              </p:cNvPr>
              <p:cNvSpPr/>
              <p:nvPr/>
            </p:nvSpPr>
            <p:spPr>
              <a:xfrm>
                <a:off x="7390116" y="1764098"/>
                <a:ext cx="800100" cy="695325"/>
              </a:xfrm>
              <a:custGeom>
                <a:avLst/>
                <a:gdLst>
                  <a:gd name="connsiteX0" fmla="*/ 778669 w 800100"/>
                  <a:gd name="connsiteY0" fmla="*/ 350044 h 695325"/>
                  <a:gd name="connsiteX1" fmla="*/ 589121 w 800100"/>
                  <a:gd name="connsiteY1" fmla="*/ 677704 h 695325"/>
                  <a:gd name="connsiteX2" fmla="*/ 210978 w 800100"/>
                  <a:gd name="connsiteY2" fmla="*/ 677704 h 695325"/>
                  <a:gd name="connsiteX3" fmla="*/ 21431 w 800100"/>
                  <a:gd name="connsiteY3" fmla="*/ 350044 h 695325"/>
                  <a:gd name="connsiteX4" fmla="*/ 210978 w 800100"/>
                  <a:gd name="connsiteY4" fmla="*/ 21431 h 695325"/>
                  <a:gd name="connsiteX5" fmla="*/ 589121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50044"/>
                    </a:moveTo>
                    <a:lnTo>
                      <a:pt x="589121" y="677704"/>
                    </a:lnTo>
                    <a:lnTo>
                      <a:pt x="210978" y="677704"/>
                    </a:lnTo>
                    <a:lnTo>
                      <a:pt x="21431" y="350044"/>
                    </a:lnTo>
                    <a:lnTo>
                      <a:pt x="210978" y="21431"/>
                    </a:lnTo>
                    <a:lnTo>
                      <a:pt x="589121" y="21431"/>
                    </a:lnTo>
                    <a:close/>
                  </a:path>
                </a:pathLst>
              </a:custGeom>
              <a:grpFill/>
              <a:ln w="28575" cap="flat">
                <a:solidFill>
                  <a:schemeClr val="accent3">
                    <a:lumMod val="75000"/>
                  </a:schemeClr>
                </a:solidFill>
                <a:prstDash val="solid"/>
                <a:miter/>
              </a:ln>
            </p:spPr>
            <p:txBody>
              <a:bodyPr rtlCol="0" anchor="ctr"/>
              <a:lstStyle/>
              <a:p>
                <a:endParaRPr lang="en-US" dirty="0">
                  <a:latin typeface="Century Gothic" panose="020B0502020202020204" pitchFamily="34" charset="0"/>
                </a:endParaRPr>
              </a:p>
            </p:txBody>
          </p:sp>
          <p:pic>
            <p:nvPicPr>
              <p:cNvPr id="19" name="Picture 18">
                <a:extLst>
                  <a:ext uri="{FF2B5EF4-FFF2-40B4-BE49-F238E27FC236}">
                    <a16:creationId xmlns:a16="http://schemas.microsoft.com/office/drawing/2014/main" id="{69CFF72F-5045-4C23-9D3C-8504DD17011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18494" y="2387700"/>
                <a:ext cx="904875" cy="800100"/>
              </a:xfrm>
              <a:custGeom>
                <a:avLst/>
                <a:gdLst>
                  <a:gd name="connsiteX0" fmla="*/ 0 w 904875"/>
                  <a:gd name="connsiteY0" fmla="*/ 0 h 800100"/>
                  <a:gd name="connsiteX1" fmla="*/ 907542 w 904875"/>
                  <a:gd name="connsiteY1" fmla="*/ 0 h 800100"/>
                  <a:gd name="connsiteX2" fmla="*/ 907542 w 904875"/>
                  <a:gd name="connsiteY2" fmla="*/ 804672 h 800100"/>
                  <a:gd name="connsiteX3" fmla="*/ 0 w 904875"/>
                  <a:gd name="connsiteY3" fmla="*/ 804672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7542" y="0"/>
                    </a:lnTo>
                    <a:lnTo>
                      <a:pt x="907542" y="804672"/>
                    </a:lnTo>
                    <a:lnTo>
                      <a:pt x="0" y="804672"/>
                    </a:lnTo>
                    <a:close/>
                  </a:path>
                </a:pathLst>
              </a:custGeom>
              <a:grpFill/>
              <a:ln>
                <a:solidFill>
                  <a:schemeClr val="accent3">
                    <a:lumMod val="75000"/>
                  </a:schemeClr>
                </a:solidFill>
              </a:ln>
            </p:spPr>
          </p:pic>
          <p:sp>
            <p:nvSpPr>
              <p:cNvPr id="20" name="Freeform: Shape 19">
                <a:extLst>
                  <a:ext uri="{FF2B5EF4-FFF2-40B4-BE49-F238E27FC236}">
                    <a16:creationId xmlns:a16="http://schemas.microsoft.com/office/drawing/2014/main" id="{F38C6726-09E0-496A-8529-AFDF0C58F1CF}"/>
                  </a:ext>
                </a:extLst>
              </p:cNvPr>
              <p:cNvSpPr/>
              <p:nvPr/>
            </p:nvSpPr>
            <p:spPr>
              <a:xfrm>
                <a:off x="6252831" y="2421323"/>
                <a:ext cx="800100" cy="695325"/>
              </a:xfrm>
              <a:custGeom>
                <a:avLst/>
                <a:gdLst>
                  <a:gd name="connsiteX0" fmla="*/ 778669 w 800100"/>
                  <a:gd name="connsiteY0" fmla="*/ 349091 h 695325"/>
                  <a:gd name="connsiteX1" fmla="*/ 589122 w 800100"/>
                  <a:gd name="connsiteY1" fmla="*/ 677704 h 695325"/>
                  <a:gd name="connsiteX2" fmla="*/ 210979 w 800100"/>
                  <a:gd name="connsiteY2" fmla="*/ 677704 h 695325"/>
                  <a:gd name="connsiteX3" fmla="*/ 21431 w 800100"/>
                  <a:gd name="connsiteY3" fmla="*/ 349091 h 695325"/>
                  <a:gd name="connsiteX4" fmla="*/ 210979 w 800100"/>
                  <a:gd name="connsiteY4" fmla="*/ 21431 h 695325"/>
                  <a:gd name="connsiteX5" fmla="*/ 589122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49091"/>
                    </a:moveTo>
                    <a:lnTo>
                      <a:pt x="589122" y="677704"/>
                    </a:lnTo>
                    <a:lnTo>
                      <a:pt x="210979" y="677704"/>
                    </a:lnTo>
                    <a:lnTo>
                      <a:pt x="21431" y="349091"/>
                    </a:lnTo>
                    <a:lnTo>
                      <a:pt x="210979" y="21431"/>
                    </a:lnTo>
                    <a:lnTo>
                      <a:pt x="589122" y="21431"/>
                    </a:lnTo>
                    <a:close/>
                  </a:path>
                </a:pathLst>
              </a:custGeom>
              <a:grpFill/>
              <a:ln w="28575" cap="flat">
                <a:solidFill>
                  <a:schemeClr val="accent3">
                    <a:lumMod val="75000"/>
                  </a:schemeClr>
                </a:solidFill>
                <a:prstDash val="solid"/>
                <a:miter/>
              </a:ln>
            </p:spPr>
            <p:txBody>
              <a:bodyPr rtlCol="0" anchor="ctr"/>
              <a:lstStyle/>
              <a:p>
                <a:endParaRPr lang="en-US" dirty="0">
                  <a:latin typeface="Century Gothic" panose="020B0502020202020204" pitchFamily="34" charset="0"/>
                </a:endParaRPr>
              </a:p>
            </p:txBody>
          </p:sp>
          <p:pic>
            <p:nvPicPr>
              <p:cNvPr id="21" name="Picture 20">
                <a:extLst>
                  <a:ext uri="{FF2B5EF4-FFF2-40B4-BE49-F238E27FC236}">
                    <a16:creationId xmlns:a16="http://schemas.microsoft.com/office/drawing/2014/main" id="{22948EA9-DAD6-4BB2-A566-24B2D3CE321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218494" y="1731618"/>
                <a:ext cx="904875" cy="800100"/>
              </a:xfrm>
              <a:custGeom>
                <a:avLst/>
                <a:gdLst>
                  <a:gd name="connsiteX0" fmla="*/ 0 w 904875"/>
                  <a:gd name="connsiteY0" fmla="*/ 0 h 800100"/>
                  <a:gd name="connsiteX1" fmla="*/ 907542 w 904875"/>
                  <a:gd name="connsiteY1" fmla="*/ 0 h 800100"/>
                  <a:gd name="connsiteX2" fmla="*/ 907542 w 904875"/>
                  <a:gd name="connsiteY2" fmla="*/ 804672 h 800100"/>
                  <a:gd name="connsiteX3" fmla="*/ 0 w 904875"/>
                  <a:gd name="connsiteY3" fmla="*/ 804672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7542" y="0"/>
                    </a:lnTo>
                    <a:lnTo>
                      <a:pt x="907542" y="804672"/>
                    </a:lnTo>
                    <a:lnTo>
                      <a:pt x="0" y="804672"/>
                    </a:lnTo>
                    <a:close/>
                  </a:path>
                </a:pathLst>
              </a:custGeom>
              <a:grpFill/>
              <a:ln>
                <a:solidFill>
                  <a:schemeClr val="accent3">
                    <a:lumMod val="75000"/>
                  </a:schemeClr>
                </a:solidFill>
              </a:ln>
            </p:spPr>
          </p:pic>
          <p:sp>
            <p:nvSpPr>
              <p:cNvPr id="22" name="Freeform: Shape 21">
                <a:extLst>
                  <a:ext uri="{FF2B5EF4-FFF2-40B4-BE49-F238E27FC236}">
                    <a16:creationId xmlns:a16="http://schemas.microsoft.com/office/drawing/2014/main" id="{25EBC715-8A01-447B-964A-23145C52B0CB}"/>
                  </a:ext>
                </a:extLst>
              </p:cNvPr>
              <p:cNvSpPr/>
              <p:nvPr/>
            </p:nvSpPr>
            <p:spPr>
              <a:xfrm>
                <a:off x="6252831" y="1766003"/>
                <a:ext cx="800100" cy="695325"/>
              </a:xfrm>
              <a:custGeom>
                <a:avLst/>
                <a:gdLst>
                  <a:gd name="connsiteX0" fmla="*/ 778669 w 800100"/>
                  <a:gd name="connsiteY0" fmla="*/ 349091 h 695325"/>
                  <a:gd name="connsiteX1" fmla="*/ 589122 w 800100"/>
                  <a:gd name="connsiteY1" fmla="*/ 676751 h 695325"/>
                  <a:gd name="connsiteX2" fmla="*/ 210979 w 800100"/>
                  <a:gd name="connsiteY2" fmla="*/ 676751 h 695325"/>
                  <a:gd name="connsiteX3" fmla="*/ 21431 w 800100"/>
                  <a:gd name="connsiteY3" fmla="*/ 349091 h 695325"/>
                  <a:gd name="connsiteX4" fmla="*/ 210979 w 800100"/>
                  <a:gd name="connsiteY4" fmla="*/ 21431 h 695325"/>
                  <a:gd name="connsiteX5" fmla="*/ 589122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49091"/>
                    </a:moveTo>
                    <a:lnTo>
                      <a:pt x="589122" y="676751"/>
                    </a:lnTo>
                    <a:lnTo>
                      <a:pt x="210979" y="676751"/>
                    </a:lnTo>
                    <a:lnTo>
                      <a:pt x="21431" y="349091"/>
                    </a:lnTo>
                    <a:lnTo>
                      <a:pt x="210979" y="21431"/>
                    </a:lnTo>
                    <a:lnTo>
                      <a:pt x="589122" y="21431"/>
                    </a:lnTo>
                    <a:close/>
                  </a:path>
                </a:pathLst>
              </a:custGeom>
              <a:grpFill/>
              <a:ln w="28575" cap="flat">
                <a:solidFill>
                  <a:schemeClr val="accent3">
                    <a:lumMod val="75000"/>
                  </a:schemeClr>
                </a:solidFill>
                <a:prstDash val="solid"/>
                <a:miter/>
              </a:ln>
            </p:spPr>
            <p:txBody>
              <a:bodyPr rtlCol="0" anchor="ctr"/>
              <a:lstStyle/>
              <a:p>
                <a:endParaRPr lang="en-US" dirty="0">
                  <a:latin typeface="Century Gothic" panose="020B0502020202020204" pitchFamily="34" charset="0"/>
                </a:endParaRPr>
              </a:p>
            </p:txBody>
          </p:sp>
          <p:pic>
            <p:nvPicPr>
              <p:cNvPr id="23" name="Picture 22">
                <a:extLst>
                  <a:ext uri="{FF2B5EF4-FFF2-40B4-BE49-F238E27FC236}">
                    <a16:creationId xmlns:a16="http://schemas.microsoft.com/office/drawing/2014/main" id="{1D81EE9D-D152-4232-9D73-C3AB9943D9F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218494" y="1077822"/>
                <a:ext cx="904875" cy="800100"/>
              </a:xfrm>
              <a:custGeom>
                <a:avLst/>
                <a:gdLst>
                  <a:gd name="connsiteX0" fmla="*/ 0 w 904875"/>
                  <a:gd name="connsiteY0" fmla="*/ 0 h 800100"/>
                  <a:gd name="connsiteX1" fmla="*/ 907542 w 904875"/>
                  <a:gd name="connsiteY1" fmla="*/ 0 h 800100"/>
                  <a:gd name="connsiteX2" fmla="*/ 907542 w 904875"/>
                  <a:gd name="connsiteY2" fmla="*/ 802386 h 800100"/>
                  <a:gd name="connsiteX3" fmla="*/ 0 w 904875"/>
                  <a:gd name="connsiteY3" fmla="*/ 802386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7542" y="0"/>
                    </a:lnTo>
                    <a:lnTo>
                      <a:pt x="907542" y="802386"/>
                    </a:lnTo>
                    <a:lnTo>
                      <a:pt x="0" y="802386"/>
                    </a:lnTo>
                    <a:close/>
                  </a:path>
                </a:pathLst>
              </a:custGeom>
              <a:grpFill/>
              <a:ln>
                <a:solidFill>
                  <a:schemeClr val="accent3">
                    <a:lumMod val="75000"/>
                  </a:schemeClr>
                </a:solidFill>
              </a:ln>
            </p:spPr>
          </p:pic>
          <p:sp>
            <p:nvSpPr>
              <p:cNvPr id="24" name="Freeform: Shape 23">
                <a:extLst>
                  <a:ext uri="{FF2B5EF4-FFF2-40B4-BE49-F238E27FC236}">
                    <a16:creationId xmlns:a16="http://schemas.microsoft.com/office/drawing/2014/main" id="{C177518C-AC45-48B6-8670-ABF6FEDA4A9C}"/>
                  </a:ext>
                </a:extLst>
              </p:cNvPr>
              <p:cNvSpPr/>
              <p:nvPr/>
            </p:nvSpPr>
            <p:spPr>
              <a:xfrm>
                <a:off x="6252831" y="1109731"/>
                <a:ext cx="800100" cy="695325"/>
              </a:xfrm>
              <a:custGeom>
                <a:avLst/>
                <a:gdLst>
                  <a:gd name="connsiteX0" fmla="*/ 778669 w 800100"/>
                  <a:gd name="connsiteY0" fmla="*/ 349091 h 695325"/>
                  <a:gd name="connsiteX1" fmla="*/ 589122 w 800100"/>
                  <a:gd name="connsiteY1" fmla="*/ 677704 h 695325"/>
                  <a:gd name="connsiteX2" fmla="*/ 210979 w 800100"/>
                  <a:gd name="connsiteY2" fmla="*/ 677704 h 695325"/>
                  <a:gd name="connsiteX3" fmla="*/ 21431 w 800100"/>
                  <a:gd name="connsiteY3" fmla="*/ 349091 h 695325"/>
                  <a:gd name="connsiteX4" fmla="*/ 210979 w 800100"/>
                  <a:gd name="connsiteY4" fmla="*/ 21431 h 695325"/>
                  <a:gd name="connsiteX5" fmla="*/ 589122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49091"/>
                    </a:moveTo>
                    <a:lnTo>
                      <a:pt x="589122" y="677704"/>
                    </a:lnTo>
                    <a:lnTo>
                      <a:pt x="210979" y="677704"/>
                    </a:lnTo>
                    <a:lnTo>
                      <a:pt x="21431" y="349091"/>
                    </a:lnTo>
                    <a:lnTo>
                      <a:pt x="210979" y="21431"/>
                    </a:lnTo>
                    <a:lnTo>
                      <a:pt x="589122" y="21431"/>
                    </a:lnTo>
                    <a:close/>
                  </a:path>
                </a:pathLst>
              </a:custGeom>
              <a:grpFill/>
              <a:ln w="28575" cap="flat">
                <a:solidFill>
                  <a:schemeClr val="accent3">
                    <a:lumMod val="75000"/>
                  </a:schemeClr>
                </a:solidFill>
                <a:prstDash val="solid"/>
                <a:miter/>
              </a:ln>
            </p:spPr>
            <p:txBody>
              <a:bodyPr rtlCol="0" anchor="ctr"/>
              <a:lstStyle/>
              <a:p>
                <a:endParaRPr lang="en-US" dirty="0">
                  <a:latin typeface="Century Gothic" panose="020B0502020202020204" pitchFamily="34" charset="0"/>
                </a:endParaRPr>
              </a:p>
            </p:txBody>
          </p:sp>
          <p:pic>
            <p:nvPicPr>
              <p:cNvPr id="25" name="Picture 24">
                <a:extLst>
                  <a:ext uri="{FF2B5EF4-FFF2-40B4-BE49-F238E27FC236}">
                    <a16:creationId xmlns:a16="http://schemas.microsoft.com/office/drawing/2014/main" id="{EC41258C-6DBC-474E-95C3-8577E3B9BE9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785422" y="1409292"/>
                <a:ext cx="904875" cy="800100"/>
              </a:xfrm>
              <a:custGeom>
                <a:avLst/>
                <a:gdLst>
                  <a:gd name="connsiteX0" fmla="*/ 0 w 904875"/>
                  <a:gd name="connsiteY0" fmla="*/ 0 h 800100"/>
                  <a:gd name="connsiteX1" fmla="*/ 909828 w 904875"/>
                  <a:gd name="connsiteY1" fmla="*/ 0 h 800100"/>
                  <a:gd name="connsiteX2" fmla="*/ 909828 w 904875"/>
                  <a:gd name="connsiteY2" fmla="*/ 802386 h 800100"/>
                  <a:gd name="connsiteX3" fmla="*/ 0 w 904875"/>
                  <a:gd name="connsiteY3" fmla="*/ 802386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9828" y="0"/>
                    </a:lnTo>
                    <a:lnTo>
                      <a:pt x="909828" y="802386"/>
                    </a:lnTo>
                    <a:lnTo>
                      <a:pt x="0" y="802386"/>
                    </a:lnTo>
                    <a:close/>
                  </a:path>
                </a:pathLst>
              </a:custGeom>
              <a:grpFill/>
              <a:ln>
                <a:solidFill>
                  <a:schemeClr val="accent3">
                    <a:lumMod val="75000"/>
                  </a:schemeClr>
                </a:solidFill>
              </a:ln>
            </p:spPr>
          </p:pic>
          <p:sp>
            <p:nvSpPr>
              <p:cNvPr id="26" name="Freeform: Shape 25">
                <a:extLst>
                  <a:ext uri="{FF2B5EF4-FFF2-40B4-BE49-F238E27FC236}">
                    <a16:creationId xmlns:a16="http://schemas.microsoft.com/office/drawing/2014/main" id="{F0AC16D1-7106-4E06-9F10-E08171AD3548}"/>
                  </a:ext>
                </a:extLst>
              </p:cNvPr>
              <p:cNvSpPr/>
              <p:nvPr/>
            </p:nvSpPr>
            <p:spPr>
              <a:xfrm>
                <a:off x="6820521" y="1442153"/>
                <a:ext cx="800100" cy="695325"/>
              </a:xfrm>
              <a:custGeom>
                <a:avLst/>
                <a:gdLst>
                  <a:gd name="connsiteX0" fmla="*/ 778669 w 800100"/>
                  <a:gd name="connsiteY0" fmla="*/ 349091 h 695325"/>
                  <a:gd name="connsiteX1" fmla="*/ 589121 w 800100"/>
                  <a:gd name="connsiteY1" fmla="*/ 676751 h 695325"/>
                  <a:gd name="connsiteX2" fmla="*/ 210978 w 800100"/>
                  <a:gd name="connsiteY2" fmla="*/ 676751 h 695325"/>
                  <a:gd name="connsiteX3" fmla="*/ 21431 w 800100"/>
                  <a:gd name="connsiteY3" fmla="*/ 349091 h 695325"/>
                  <a:gd name="connsiteX4" fmla="*/ 210978 w 800100"/>
                  <a:gd name="connsiteY4" fmla="*/ 21431 h 695325"/>
                  <a:gd name="connsiteX5" fmla="*/ 589121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49091"/>
                    </a:moveTo>
                    <a:lnTo>
                      <a:pt x="589121" y="676751"/>
                    </a:lnTo>
                    <a:lnTo>
                      <a:pt x="210978" y="676751"/>
                    </a:lnTo>
                    <a:lnTo>
                      <a:pt x="21431" y="349091"/>
                    </a:lnTo>
                    <a:lnTo>
                      <a:pt x="210978" y="21431"/>
                    </a:lnTo>
                    <a:lnTo>
                      <a:pt x="589121" y="21431"/>
                    </a:lnTo>
                    <a:close/>
                  </a:path>
                </a:pathLst>
              </a:custGeom>
              <a:grpFill/>
              <a:ln w="28575" cap="flat">
                <a:solidFill>
                  <a:schemeClr val="accent3">
                    <a:lumMod val="75000"/>
                  </a:schemeClr>
                </a:solidFill>
                <a:prstDash val="solid"/>
                <a:miter/>
              </a:ln>
            </p:spPr>
            <p:txBody>
              <a:bodyPr rtlCol="0" anchor="ctr"/>
              <a:lstStyle/>
              <a:p>
                <a:endParaRPr lang="en-US" dirty="0">
                  <a:latin typeface="Century Gothic" panose="020B0502020202020204" pitchFamily="34" charset="0"/>
                </a:endParaRPr>
              </a:p>
            </p:txBody>
          </p:sp>
          <p:pic>
            <p:nvPicPr>
              <p:cNvPr id="27" name="Picture 26">
                <a:extLst>
                  <a:ext uri="{FF2B5EF4-FFF2-40B4-BE49-F238E27FC236}">
                    <a16:creationId xmlns:a16="http://schemas.microsoft.com/office/drawing/2014/main" id="{87B65909-BFEA-4557-A8F7-1368CD7775D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783136" y="2056230"/>
                <a:ext cx="904875" cy="800100"/>
              </a:xfrm>
              <a:custGeom>
                <a:avLst/>
                <a:gdLst>
                  <a:gd name="connsiteX0" fmla="*/ 0 w 904875"/>
                  <a:gd name="connsiteY0" fmla="*/ 0 h 800100"/>
                  <a:gd name="connsiteX1" fmla="*/ 909828 w 904875"/>
                  <a:gd name="connsiteY1" fmla="*/ 0 h 800100"/>
                  <a:gd name="connsiteX2" fmla="*/ 909828 w 904875"/>
                  <a:gd name="connsiteY2" fmla="*/ 802386 h 800100"/>
                  <a:gd name="connsiteX3" fmla="*/ 0 w 904875"/>
                  <a:gd name="connsiteY3" fmla="*/ 802386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9828" y="0"/>
                    </a:lnTo>
                    <a:lnTo>
                      <a:pt x="909828" y="802386"/>
                    </a:lnTo>
                    <a:lnTo>
                      <a:pt x="0" y="802386"/>
                    </a:lnTo>
                    <a:close/>
                  </a:path>
                </a:pathLst>
              </a:custGeom>
              <a:grpFill/>
              <a:ln>
                <a:solidFill>
                  <a:schemeClr val="accent3">
                    <a:lumMod val="75000"/>
                  </a:schemeClr>
                </a:solidFill>
              </a:ln>
            </p:spPr>
          </p:pic>
          <p:sp>
            <p:nvSpPr>
              <p:cNvPr id="28" name="Freeform: Shape 27">
                <a:extLst>
                  <a:ext uri="{FF2B5EF4-FFF2-40B4-BE49-F238E27FC236}">
                    <a16:creationId xmlns:a16="http://schemas.microsoft.com/office/drawing/2014/main" id="{71F27F21-3210-4737-9FFC-A902445BB4B7}"/>
                  </a:ext>
                </a:extLst>
              </p:cNvPr>
              <p:cNvSpPr/>
              <p:nvPr/>
            </p:nvSpPr>
            <p:spPr>
              <a:xfrm>
                <a:off x="6818616" y="2088901"/>
                <a:ext cx="800100" cy="695325"/>
              </a:xfrm>
              <a:custGeom>
                <a:avLst/>
                <a:gdLst>
                  <a:gd name="connsiteX0" fmla="*/ 778669 w 800100"/>
                  <a:gd name="connsiteY0" fmla="*/ 349091 h 695325"/>
                  <a:gd name="connsiteX1" fmla="*/ 589121 w 800100"/>
                  <a:gd name="connsiteY1" fmla="*/ 677704 h 695325"/>
                  <a:gd name="connsiteX2" fmla="*/ 210978 w 800100"/>
                  <a:gd name="connsiteY2" fmla="*/ 677704 h 695325"/>
                  <a:gd name="connsiteX3" fmla="*/ 21431 w 800100"/>
                  <a:gd name="connsiteY3" fmla="*/ 349091 h 695325"/>
                  <a:gd name="connsiteX4" fmla="*/ 210978 w 800100"/>
                  <a:gd name="connsiteY4" fmla="*/ 21431 h 695325"/>
                  <a:gd name="connsiteX5" fmla="*/ 589121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49091"/>
                    </a:moveTo>
                    <a:lnTo>
                      <a:pt x="589121" y="677704"/>
                    </a:lnTo>
                    <a:lnTo>
                      <a:pt x="210978" y="677704"/>
                    </a:lnTo>
                    <a:lnTo>
                      <a:pt x="21431" y="349091"/>
                    </a:lnTo>
                    <a:lnTo>
                      <a:pt x="210978" y="21431"/>
                    </a:lnTo>
                    <a:lnTo>
                      <a:pt x="589121" y="21431"/>
                    </a:lnTo>
                    <a:close/>
                  </a:path>
                </a:pathLst>
              </a:custGeom>
              <a:grpFill/>
              <a:ln w="28575" cap="flat">
                <a:solidFill>
                  <a:schemeClr val="accent3">
                    <a:lumMod val="75000"/>
                  </a:schemeClr>
                </a:solidFill>
                <a:prstDash val="solid"/>
                <a:miter/>
              </a:ln>
            </p:spPr>
            <p:txBody>
              <a:bodyPr rtlCol="0" anchor="ctr"/>
              <a:lstStyle/>
              <a:p>
                <a:endParaRPr lang="en-US" dirty="0">
                  <a:latin typeface="Century Gothic" panose="020B0502020202020204" pitchFamily="34" charset="0"/>
                </a:endParaRPr>
              </a:p>
            </p:txBody>
          </p:sp>
          <p:sp>
            <p:nvSpPr>
              <p:cNvPr id="29" name="Freeform: Shape 28">
                <a:extLst>
                  <a:ext uri="{FF2B5EF4-FFF2-40B4-BE49-F238E27FC236}">
                    <a16:creationId xmlns:a16="http://schemas.microsoft.com/office/drawing/2014/main" id="{9EDCAEA2-8FB6-4956-9BA3-45DD62347B87}"/>
                  </a:ext>
                </a:extLst>
              </p:cNvPr>
              <p:cNvSpPr/>
              <p:nvPr/>
            </p:nvSpPr>
            <p:spPr>
              <a:xfrm>
                <a:off x="5662281" y="2396558"/>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grpFill/>
              <a:ln w="9525" cap="flat">
                <a:solidFill>
                  <a:schemeClr val="accent3">
                    <a:lumMod val="75000"/>
                  </a:schemeClr>
                </a:solidFill>
                <a:prstDash val="solid"/>
                <a:miter/>
              </a:ln>
            </p:spPr>
            <p:txBody>
              <a:bodyPr rtlCol="0" anchor="ctr"/>
              <a:lstStyle/>
              <a:p>
                <a:endParaRPr lang="en-US" dirty="0">
                  <a:latin typeface="Century Gothic" panose="020B0502020202020204" pitchFamily="34" charset="0"/>
                </a:endParaRPr>
              </a:p>
            </p:txBody>
          </p:sp>
          <p:sp>
            <p:nvSpPr>
              <p:cNvPr id="30" name="Freeform: Shape 29">
                <a:extLst>
                  <a:ext uri="{FF2B5EF4-FFF2-40B4-BE49-F238E27FC236}">
                    <a16:creationId xmlns:a16="http://schemas.microsoft.com/office/drawing/2014/main" id="{17780A0A-DCB2-4EF2-A847-4F54A38FCEA6}"/>
                  </a:ext>
                </a:extLst>
              </p:cNvPr>
              <p:cNvSpPr/>
              <p:nvPr/>
            </p:nvSpPr>
            <p:spPr>
              <a:xfrm>
                <a:off x="6411899" y="2396558"/>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6194" y="7144"/>
                      <a:pt x="50959" y="7144"/>
                    </a:cubicBezTo>
                    <a:close/>
                  </a:path>
                </a:pathLst>
              </a:custGeom>
              <a:grpFill/>
              <a:ln w="9525" cap="flat">
                <a:solidFill>
                  <a:schemeClr val="accent3">
                    <a:lumMod val="75000"/>
                  </a:schemeClr>
                </a:solidFill>
                <a:prstDash val="solid"/>
                <a:miter/>
              </a:ln>
            </p:spPr>
            <p:txBody>
              <a:bodyPr rtlCol="0" anchor="ctr"/>
              <a:lstStyle/>
              <a:p>
                <a:endParaRPr lang="en-US" dirty="0">
                  <a:latin typeface="Century Gothic" panose="020B0502020202020204" pitchFamily="34" charset="0"/>
                </a:endParaRPr>
              </a:p>
            </p:txBody>
          </p:sp>
          <p:sp>
            <p:nvSpPr>
              <p:cNvPr id="31" name="Freeform: Shape 30">
                <a:extLst>
                  <a:ext uri="{FF2B5EF4-FFF2-40B4-BE49-F238E27FC236}">
                    <a16:creationId xmlns:a16="http://schemas.microsoft.com/office/drawing/2014/main" id="{23622B21-3B6F-4407-8482-809005EA2ADD}"/>
                  </a:ext>
                </a:extLst>
              </p:cNvPr>
              <p:cNvSpPr/>
              <p:nvPr/>
            </p:nvSpPr>
            <p:spPr>
              <a:xfrm>
                <a:off x="5087924" y="2064136"/>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6194"/>
                      <a:pt x="26194" y="7144"/>
                      <a:pt x="50959" y="7144"/>
                    </a:cubicBezTo>
                    <a:close/>
                  </a:path>
                </a:pathLst>
              </a:custGeom>
              <a:grpFill/>
              <a:ln w="9525" cap="flat">
                <a:solidFill>
                  <a:schemeClr val="accent3">
                    <a:lumMod val="75000"/>
                  </a:schemeClr>
                </a:solidFill>
                <a:prstDash val="solid"/>
                <a:miter/>
              </a:ln>
            </p:spPr>
            <p:txBody>
              <a:bodyPr rtlCol="0" anchor="ctr"/>
              <a:lstStyle/>
              <a:p>
                <a:endParaRPr lang="en-US" dirty="0">
                  <a:latin typeface="Century Gothic" panose="020B0502020202020204" pitchFamily="34" charset="0"/>
                </a:endParaRPr>
              </a:p>
            </p:txBody>
          </p:sp>
          <p:sp>
            <p:nvSpPr>
              <p:cNvPr id="32" name="Freeform: Shape 31">
                <a:extLst>
                  <a:ext uri="{FF2B5EF4-FFF2-40B4-BE49-F238E27FC236}">
                    <a16:creationId xmlns:a16="http://schemas.microsoft.com/office/drawing/2014/main" id="{F61E8961-28AD-4CC1-83B6-6CC96EA62D9F}"/>
                  </a:ext>
                </a:extLst>
              </p:cNvPr>
              <p:cNvSpPr/>
              <p:nvPr/>
            </p:nvSpPr>
            <p:spPr>
              <a:xfrm>
                <a:off x="5836589" y="2064136"/>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grpFill/>
              <a:ln w="9525" cap="flat">
                <a:solidFill>
                  <a:schemeClr val="accent3">
                    <a:lumMod val="75000"/>
                  </a:schemeClr>
                </a:solidFill>
                <a:prstDash val="solid"/>
                <a:miter/>
              </a:ln>
            </p:spPr>
            <p:txBody>
              <a:bodyPr rtlCol="0" anchor="ctr"/>
              <a:lstStyle/>
              <a:p>
                <a:endParaRPr lang="en-US" dirty="0">
                  <a:latin typeface="Century Gothic" panose="020B0502020202020204" pitchFamily="34" charset="0"/>
                </a:endParaRPr>
              </a:p>
            </p:txBody>
          </p:sp>
          <p:sp>
            <p:nvSpPr>
              <p:cNvPr id="33" name="Freeform: Shape 32">
                <a:extLst>
                  <a:ext uri="{FF2B5EF4-FFF2-40B4-BE49-F238E27FC236}">
                    <a16:creationId xmlns:a16="http://schemas.microsoft.com/office/drawing/2014/main" id="{D59281B8-AFE7-40CB-B94F-B556AFF30842}"/>
                  </a:ext>
                </a:extLst>
              </p:cNvPr>
              <p:cNvSpPr/>
              <p:nvPr/>
            </p:nvSpPr>
            <p:spPr>
              <a:xfrm>
                <a:off x="6223304" y="2719456"/>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7146" y="7144"/>
                      <a:pt x="50959" y="7144"/>
                    </a:cubicBezTo>
                    <a:close/>
                  </a:path>
                </a:pathLst>
              </a:custGeom>
              <a:grpFill/>
              <a:ln w="9525" cap="flat">
                <a:solidFill>
                  <a:schemeClr val="accent3">
                    <a:lumMod val="75000"/>
                  </a:schemeClr>
                </a:solidFill>
                <a:prstDash val="solid"/>
                <a:miter/>
              </a:ln>
            </p:spPr>
            <p:txBody>
              <a:bodyPr rtlCol="0" anchor="ctr"/>
              <a:lstStyle/>
              <a:p>
                <a:endParaRPr lang="en-US" dirty="0">
                  <a:latin typeface="Century Gothic" panose="020B0502020202020204" pitchFamily="34" charset="0"/>
                </a:endParaRPr>
              </a:p>
            </p:txBody>
          </p:sp>
          <p:sp>
            <p:nvSpPr>
              <p:cNvPr id="34" name="Freeform: Shape 33">
                <a:extLst>
                  <a:ext uri="{FF2B5EF4-FFF2-40B4-BE49-F238E27FC236}">
                    <a16:creationId xmlns:a16="http://schemas.microsoft.com/office/drawing/2014/main" id="{FB7730AD-88C3-470D-95EE-6C592180BF8E}"/>
                  </a:ext>
                </a:extLst>
              </p:cNvPr>
              <p:cNvSpPr/>
              <p:nvPr/>
            </p:nvSpPr>
            <p:spPr>
              <a:xfrm>
                <a:off x="6971969" y="2719456"/>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8097" y="27146"/>
                      <a:pt x="27147" y="7144"/>
                      <a:pt x="50959" y="7144"/>
                    </a:cubicBezTo>
                    <a:close/>
                  </a:path>
                </a:pathLst>
              </a:custGeom>
              <a:grpFill/>
              <a:ln w="9525" cap="flat">
                <a:solidFill>
                  <a:schemeClr val="accent3">
                    <a:lumMod val="75000"/>
                  </a:schemeClr>
                </a:solidFill>
                <a:prstDash val="solid"/>
                <a:miter/>
              </a:ln>
            </p:spPr>
            <p:txBody>
              <a:bodyPr rtlCol="0" anchor="ctr"/>
              <a:lstStyle/>
              <a:p>
                <a:endParaRPr lang="en-US" dirty="0">
                  <a:latin typeface="Century Gothic" panose="020B0502020202020204" pitchFamily="34" charset="0"/>
                </a:endParaRPr>
              </a:p>
            </p:txBody>
          </p:sp>
          <p:sp>
            <p:nvSpPr>
              <p:cNvPr id="35" name="Freeform: Shape 34">
                <a:extLst>
                  <a:ext uri="{FF2B5EF4-FFF2-40B4-BE49-F238E27FC236}">
                    <a16:creationId xmlns:a16="http://schemas.microsoft.com/office/drawing/2014/main" id="{312EC327-9CE2-4E3E-995D-9523741564B3}"/>
                  </a:ext>
                </a:extLst>
              </p:cNvPr>
              <p:cNvSpPr/>
              <p:nvPr/>
            </p:nvSpPr>
            <p:spPr>
              <a:xfrm>
                <a:off x="6793851" y="174314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grpFill/>
              <a:ln w="9525" cap="flat">
                <a:solidFill>
                  <a:schemeClr val="accent3">
                    <a:lumMod val="75000"/>
                  </a:schemeClr>
                </a:solidFill>
                <a:prstDash val="solid"/>
                <a:miter/>
              </a:ln>
            </p:spPr>
            <p:txBody>
              <a:bodyPr rtlCol="0" anchor="ctr"/>
              <a:lstStyle/>
              <a:p>
                <a:endParaRPr lang="en-US" dirty="0">
                  <a:latin typeface="Century Gothic" panose="020B0502020202020204" pitchFamily="34" charset="0"/>
                </a:endParaRPr>
              </a:p>
            </p:txBody>
          </p:sp>
          <p:sp>
            <p:nvSpPr>
              <p:cNvPr id="36" name="Freeform: Shape 35">
                <a:extLst>
                  <a:ext uri="{FF2B5EF4-FFF2-40B4-BE49-F238E27FC236}">
                    <a16:creationId xmlns:a16="http://schemas.microsoft.com/office/drawing/2014/main" id="{664F6B07-D79E-40C5-9370-275725178352}"/>
                  </a:ext>
                </a:extLst>
              </p:cNvPr>
              <p:cNvSpPr/>
              <p:nvPr/>
            </p:nvSpPr>
            <p:spPr>
              <a:xfrm>
                <a:off x="7543469" y="174314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grpFill/>
              <a:ln w="9525" cap="flat">
                <a:solidFill>
                  <a:schemeClr val="accent3">
                    <a:lumMod val="75000"/>
                  </a:schemeClr>
                </a:solidFill>
                <a:prstDash val="solid"/>
                <a:miter/>
              </a:ln>
            </p:spPr>
            <p:txBody>
              <a:bodyPr rtlCol="0" anchor="ctr"/>
              <a:lstStyle/>
              <a:p>
                <a:endParaRPr lang="en-US" dirty="0">
                  <a:latin typeface="Century Gothic" panose="020B0502020202020204" pitchFamily="34" charset="0"/>
                </a:endParaRPr>
              </a:p>
            </p:txBody>
          </p:sp>
          <p:sp>
            <p:nvSpPr>
              <p:cNvPr id="37" name="Freeform: Shape 36">
                <a:extLst>
                  <a:ext uri="{FF2B5EF4-FFF2-40B4-BE49-F238E27FC236}">
                    <a16:creationId xmlns:a16="http://schemas.microsoft.com/office/drawing/2014/main" id="{1142BC9D-D39A-498C-870F-CA011B16C9D5}"/>
                  </a:ext>
                </a:extLst>
              </p:cNvPr>
              <p:cNvSpPr/>
              <p:nvPr/>
            </p:nvSpPr>
            <p:spPr>
              <a:xfrm>
                <a:off x="6237591" y="207080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6194" y="7144"/>
                      <a:pt x="50959" y="7144"/>
                    </a:cubicBezTo>
                    <a:close/>
                  </a:path>
                </a:pathLst>
              </a:custGeom>
              <a:grpFill/>
              <a:ln w="9525" cap="flat">
                <a:solidFill>
                  <a:schemeClr val="accent3">
                    <a:lumMod val="75000"/>
                  </a:schemeClr>
                </a:solidFill>
                <a:prstDash val="solid"/>
                <a:miter/>
              </a:ln>
            </p:spPr>
            <p:txBody>
              <a:bodyPr rtlCol="0" anchor="ctr"/>
              <a:lstStyle/>
              <a:p>
                <a:endParaRPr lang="en-US" dirty="0">
                  <a:latin typeface="Century Gothic" panose="020B0502020202020204" pitchFamily="34" charset="0"/>
                </a:endParaRPr>
              </a:p>
            </p:txBody>
          </p:sp>
          <p:sp>
            <p:nvSpPr>
              <p:cNvPr id="38" name="Freeform: Shape 37">
                <a:extLst>
                  <a:ext uri="{FF2B5EF4-FFF2-40B4-BE49-F238E27FC236}">
                    <a16:creationId xmlns:a16="http://schemas.microsoft.com/office/drawing/2014/main" id="{076D3A2E-7DF4-4EED-8D92-6C36414E8717}"/>
                  </a:ext>
                </a:extLst>
              </p:cNvPr>
              <p:cNvSpPr/>
              <p:nvPr/>
            </p:nvSpPr>
            <p:spPr>
              <a:xfrm>
                <a:off x="6986256" y="207080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grpFill/>
              <a:ln w="9525" cap="flat">
                <a:solidFill>
                  <a:schemeClr val="accent3">
                    <a:lumMod val="75000"/>
                  </a:schemeClr>
                </a:solidFill>
                <a:prstDash val="solid"/>
                <a:miter/>
              </a:ln>
            </p:spPr>
            <p:txBody>
              <a:bodyPr rtlCol="0" anchor="ctr"/>
              <a:lstStyle/>
              <a:p>
                <a:endParaRPr lang="en-US" dirty="0">
                  <a:latin typeface="Century Gothic" panose="020B0502020202020204" pitchFamily="34" charset="0"/>
                </a:endParaRPr>
              </a:p>
            </p:txBody>
          </p:sp>
          <p:sp>
            <p:nvSpPr>
              <p:cNvPr id="39" name="Freeform: Shape 38">
                <a:extLst>
                  <a:ext uri="{FF2B5EF4-FFF2-40B4-BE49-F238E27FC236}">
                    <a16:creationId xmlns:a16="http://schemas.microsoft.com/office/drawing/2014/main" id="{466690D1-41D4-4E17-9F36-4685D44FD95E}"/>
                  </a:ext>
                </a:extLst>
              </p:cNvPr>
              <p:cNvSpPr/>
              <p:nvPr/>
            </p:nvSpPr>
            <p:spPr>
              <a:xfrm>
                <a:off x="6405231" y="108020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grpFill/>
              <a:ln w="9525" cap="flat">
                <a:solidFill>
                  <a:schemeClr val="accent3">
                    <a:lumMod val="75000"/>
                  </a:schemeClr>
                </a:solidFill>
                <a:prstDash val="solid"/>
                <a:miter/>
              </a:ln>
            </p:spPr>
            <p:txBody>
              <a:bodyPr rtlCol="0" anchor="ctr"/>
              <a:lstStyle/>
              <a:p>
                <a:endParaRPr lang="en-US" dirty="0">
                  <a:latin typeface="Century Gothic" panose="020B0502020202020204" pitchFamily="34" charset="0"/>
                </a:endParaRPr>
              </a:p>
            </p:txBody>
          </p:sp>
          <p:sp>
            <p:nvSpPr>
              <p:cNvPr id="40" name="Freeform: Shape 39">
                <a:extLst>
                  <a:ext uri="{FF2B5EF4-FFF2-40B4-BE49-F238E27FC236}">
                    <a16:creationId xmlns:a16="http://schemas.microsoft.com/office/drawing/2014/main" id="{9BED3960-5180-4AAA-80BD-DB951F6087FF}"/>
                  </a:ext>
                </a:extLst>
              </p:cNvPr>
              <p:cNvSpPr/>
              <p:nvPr/>
            </p:nvSpPr>
            <p:spPr>
              <a:xfrm>
                <a:off x="5281281" y="174314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grpFill/>
              <a:ln w="9525" cap="flat">
                <a:solidFill>
                  <a:schemeClr val="accent3">
                    <a:lumMod val="75000"/>
                  </a:schemeClr>
                </a:solidFill>
                <a:prstDash val="solid"/>
                <a:miter/>
              </a:ln>
            </p:spPr>
            <p:txBody>
              <a:bodyPr rtlCol="0" anchor="ctr"/>
              <a:lstStyle/>
              <a:p>
                <a:endParaRPr lang="en-US" dirty="0">
                  <a:latin typeface="Century Gothic" panose="020B0502020202020204" pitchFamily="34" charset="0"/>
                </a:endParaRPr>
              </a:p>
            </p:txBody>
          </p:sp>
          <p:sp>
            <p:nvSpPr>
              <p:cNvPr id="41" name="Freeform: Shape 40">
                <a:extLst>
                  <a:ext uri="{FF2B5EF4-FFF2-40B4-BE49-F238E27FC236}">
                    <a16:creationId xmlns:a16="http://schemas.microsoft.com/office/drawing/2014/main" id="{D32F97BE-7DF7-47A9-BBD0-3F612C6B8108}"/>
                  </a:ext>
                </a:extLst>
              </p:cNvPr>
              <p:cNvSpPr/>
              <p:nvPr/>
            </p:nvSpPr>
            <p:spPr>
              <a:xfrm>
                <a:off x="5281281" y="239084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grpFill/>
              <a:ln w="9525" cap="flat">
                <a:solidFill>
                  <a:schemeClr val="accent3">
                    <a:lumMod val="75000"/>
                  </a:schemeClr>
                </a:solidFill>
                <a:prstDash val="solid"/>
                <a:miter/>
              </a:ln>
            </p:spPr>
            <p:txBody>
              <a:bodyPr rtlCol="0" anchor="ctr"/>
              <a:lstStyle/>
              <a:p>
                <a:endParaRPr lang="en-US" dirty="0">
                  <a:latin typeface="Century Gothic" panose="020B0502020202020204" pitchFamily="34" charset="0"/>
                </a:endParaRPr>
              </a:p>
            </p:txBody>
          </p:sp>
          <p:sp>
            <p:nvSpPr>
              <p:cNvPr id="42" name="Freeform: Shape 41">
                <a:extLst>
                  <a:ext uri="{FF2B5EF4-FFF2-40B4-BE49-F238E27FC236}">
                    <a16:creationId xmlns:a16="http://schemas.microsoft.com/office/drawing/2014/main" id="{4CBA1E20-2419-43C3-B456-E71DAB21F9CC}"/>
                  </a:ext>
                </a:extLst>
              </p:cNvPr>
              <p:cNvSpPr/>
              <p:nvPr/>
            </p:nvSpPr>
            <p:spPr>
              <a:xfrm>
                <a:off x="7928279" y="1732666"/>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6194" y="7144"/>
                      <a:pt x="50959" y="7144"/>
                    </a:cubicBezTo>
                    <a:close/>
                  </a:path>
                </a:pathLst>
              </a:custGeom>
              <a:grpFill/>
              <a:ln w="9525" cap="flat">
                <a:solidFill>
                  <a:schemeClr val="accent3">
                    <a:lumMod val="75000"/>
                  </a:schemeClr>
                </a:solidFill>
                <a:prstDash val="solid"/>
                <a:miter/>
              </a:ln>
            </p:spPr>
            <p:txBody>
              <a:bodyPr rtlCol="0" anchor="ctr"/>
              <a:lstStyle/>
              <a:p>
                <a:endParaRPr lang="en-US" dirty="0">
                  <a:latin typeface="Century Gothic" panose="020B0502020202020204" pitchFamily="34" charset="0"/>
                </a:endParaRPr>
              </a:p>
            </p:txBody>
          </p:sp>
          <p:sp>
            <p:nvSpPr>
              <p:cNvPr id="43" name="Freeform: Shape 42">
                <a:extLst>
                  <a:ext uri="{FF2B5EF4-FFF2-40B4-BE49-F238E27FC236}">
                    <a16:creationId xmlns:a16="http://schemas.microsoft.com/office/drawing/2014/main" id="{287A11D9-84D4-462F-B4C5-66115E6124A9}"/>
                  </a:ext>
                </a:extLst>
              </p:cNvPr>
              <p:cNvSpPr/>
              <p:nvPr/>
            </p:nvSpPr>
            <p:spPr>
              <a:xfrm>
                <a:off x="7919706" y="2386081"/>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grpFill/>
              <a:ln w="9525" cap="flat">
                <a:solidFill>
                  <a:schemeClr val="accent3">
                    <a:lumMod val="75000"/>
                  </a:schemeClr>
                </a:solidFill>
                <a:prstDash val="solid"/>
                <a:miter/>
              </a:ln>
            </p:spPr>
            <p:txBody>
              <a:bodyPr rtlCol="0" anchor="ctr"/>
              <a:lstStyle/>
              <a:p>
                <a:endParaRPr lang="en-US" dirty="0">
                  <a:latin typeface="Century Gothic" panose="020B0502020202020204" pitchFamily="34" charset="0"/>
                </a:endParaRPr>
              </a:p>
            </p:txBody>
          </p:sp>
          <p:sp>
            <p:nvSpPr>
              <p:cNvPr id="44" name="Freeform: Shape 43">
                <a:extLst>
                  <a:ext uri="{FF2B5EF4-FFF2-40B4-BE49-F238E27FC236}">
                    <a16:creationId xmlns:a16="http://schemas.microsoft.com/office/drawing/2014/main" id="{792FCEAB-A000-4946-943B-A214BDE3E562}"/>
                  </a:ext>
                </a:extLst>
              </p:cNvPr>
              <p:cNvSpPr/>
              <p:nvPr/>
            </p:nvSpPr>
            <p:spPr>
              <a:xfrm>
                <a:off x="5852781" y="2724218"/>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grpFill/>
              <a:ln w="9525" cap="flat">
                <a:solidFill>
                  <a:schemeClr val="accent3">
                    <a:lumMod val="75000"/>
                  </a:schemeClr>
                </a:solidFill>
                <a:prstDash val="solid"/>
                <a:miter/>
              </a:ln>
            </p:spPr>
            <p:txBody>
              <a:bodyPr rtlCol="0" anchor="ctr"/>
              <a:lstStyle/>
              <a:p>
                <a:endParaRPr lang="en-US" dirty="0">
                  <a:latin typeface="Century Gothic" panose="020B0502020202020204" pitchFamily="34" charset="0"/>
                </a:endParaRPr>
              </a:p>
            </p:txBody>
          </p:sp>
          <p:sp>
            <p:nvSpPr>
              <p:cNvPr id="45" name="Freeform: Shape 44">
                <a:extLst>
                  <a:ext uri="{FF2B5EF4-FFF2-40B4-BE49-F238E27FC236}">
                    <a16:creationId xmlns:a16="http://schemas.microsoft.com/office/drawing/2014/main" id="{5521403E-7E4A-4D69-99E3-E970DE2EEEB7}"/>
                  </a:ext>
                </a:extLst>
              </p:cNvPr>
              <p:cNvSpPr/>
              <p:nvPr/>
            </p:nvSpPr>
            <p:spPr>
              <a:xfrm>
                <a:off x="5848019" y="1405006"/>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grpFill/>
              <a:ln w="9525" cap="flat">
                <a:solidFill>
                  <a:schemeClr val="accent3">
                    <a:lumMod val="75000"/>
                  </a:schemeClr>
                </a:solidFill>
                <a:prstDash val="solid"/>
                <a:miter/>
              </a:ln>
            </p:spPr>
            <p:txBody>
              <a:bodyPr rtlCol="0" anchor="ctr"/>
              <a:lstStyle/>
              <a:p>
                <a:endParaRPr lang="en-US" dirty="0">
                  <a:latin typeface="Century Gothic" panose="020B0502020202020204" pitchFamily="34" charset="0"/>
                </a:endParaRPr>
              </a:p>
            </p:txBody>
          </p:sp>
          <p:sp>
            <p:nvSpPr>
              <p:cNvPr id="46" name="Freeform: Shape 45">
                <a:extLst>
                  <a:ext uri="{FF2B5EF4-FFF2-40B4-BE49-F238E27FC236}">
                    <a16:creationId xmlns:a16="http://schemas.microsoft.com/office/drawing/2014/main" id="{560DA077-A86D-4C5E-A109-0CD4D25C15AC}"/>
                  </a:ext>
                </a:extLst>
              </p:cNvPr>
              <p:cNvSpPr/>
              <p:nvPr/>
            </p:nvSpPr>
            <p:spPr>
              <a:xfrm>
                <a:off x="6795756" y="1090681"/>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grpFill/>
              <a:ln w="9525" cap="flat">
                <a:solidFill>
                  <a:schemeClr val="accent3">
                    <a:lumMod val="75000"/>
                  </a:schemeClr>
                </a:solidFill>
                <a:prstDash val="solid"/>
                <a:miter/>
              </a:ln>
            </p:spPr>
            <p:txBody>
              <a:bodyPr rtlCol="0" anchor="ctr"/>
              <a:lstStyle/>
              <a:p>
                <a:endParaRPr lang="en-US" dirty="0">
                  <a:latin typeface="Century Gothic" panose="020B0502020202020204" pitchFamily="34" charset="0"/>
                </a:endParaRPr>
              </a:p>
            </p:txBody>
          </p:sp>
          <p:sp>
            <p:nvSpPr>
              <p:cNvPr id="47" name="Freeform: Shape 46">
                <a:extLst>
                  <a:ext uri="{FF2B5EF4-FFF2-40B4-BE49-F238E27FC236}">
                    <a16:creationId xmlns:a16="http://schemas.microsoft.com/office/drawing/2014/main" id="{1E5E8354-4811-4A2B-B804-87E9E34AA435}"/>
                  </a:ext>
                </a:extLst>
              </p:cNvPr>
              <p:cNvSpPr/>
              <p:nvPr/>
            </p:nvSpPr>
            <p:spPr>
              <a:xfrm>
                <a:off x="6414756" y="3051878"/>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grpFill/>
              <a:ln w="9525" cap="flat">
                <a:solidFill>
                  <a:schemeClr val="accent3">
                    <a:lumMod val="75000"/>
                  </a:schemeClr>
                </a:solidFill>
                <a:prstDash val="solid"/>
                <a:miter/>
              </a:ln>
            </p:spPr>
            <p:txBody>
              <a:bodyPr rtlCol="0" anchor="ctr"/>
              <a:lstStyle/>
              <a:p>
                <a:endParaRPr lang="en-US" dirty="0">
                  <a:latin typeface="Century Gothic" panose="020B0502020202020204" pitchFamily="34" charset="0"/>
                </a:endParaRPr>
              </a:p>
            </p:txBody>
          </p:sp>
          <p:sp>
            <p:nvSpPr>
              <p:cNvPr id="48" name="Freeform: Shape 47">
                <a:extLst>
                  <a:ext uri="{FF2B5EF4-FFF2-40B4-BE49-F238E27FC236}">
                    <a16:creationId xmlns:a16="http://schemas.microsoft.com/office/drawing/2014/main" id="{98091443-1C9A-4177-A133-4E59C7496804}"/>
                  </a:ext>
                </a:extLst>
              </p:cNvPr>
              <p:cNvSpPr/>
              <p:nvPr/>
            </p:nvSpPr>
            <p:spPr>
              <a:xfrm>
                <a:off x="6809091" y="3051878"/>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6194" y="7144"/>
                      <a:pt x="50959" y="7144"/>
                    </a:cubicBezTo>
                    <a:close/>
                  </a:path>
                </a:pathLst>
              </a:custGeom>
              <a:grpFill/>
              <a:ln w="9525" cap="flat">
                <a:solidFill>
                  <a:schemeClr val="accent3">
                    <a:lumMod val="75000"/>
                  </a:schemeClr>
                </a:solidFill>
                <a:prstDash val="solid"/>
                <a:miter/>
              </a:ln>
            </p:spPr>
            <p:txBody>
              <a:bodyPr rtlCol="0" anchor="ctr"/>
              <a:lstStyle/>
              <a:p>
                <a:endParaRPr lang="en-US" dirty="0">
                  <a:latin typeface="Century Gothic" panose="020B0502020202020204" pitchFamily="34" charset="0"/>
                </a:endParaRPr>
              </a:p>
            </p:txBody>
          </p:sp>
          <p:sp>
            <p:nvSpPr>
              <p:cNvPr id="49" name="Freeform: Shape 48">
                <a:extLst>
                  <a:ext uri="{FF2B5EF4-FFF2-40B4-BE49-F238E27FC236}">
                    <a16:creationId xmlns:a16="http://schemas.microsoft.com/office/drawing/2014/main" id="{12A171E5-2C42-425D-A986-C20E6895EC2A}"/>
                  </a:ext>
                </a:extLst>
              </p:cNvPr>
              <p:cNvSpPr/>
              <p:nvPr/>
            </p:nvSpPr>
            <p:spPr>
              <a:xfrm>
                <a:off x="7357731" y="1418341"/>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grpFill/>
              <a:ln w="9525" cap="flat">
                <a:solidFill>
                  <a:schemeClr val="accent3">
                    <a:lumMod val="75000"/>
                  </a:schemeClr>
                </a:solidFill>
                <a:prstDash val="solid"/>
                <a:miter/>
              </a:ln>
            </p:spPr>
            <p:txBody>
              <a:bodyPr rtlCol="0" anchor="ctr"/>
              <a:lstStyle/>
              <a:p>
                <a:endParaRPr lang="en-US" dirty="0">
                  <a:latin typeface="Century Gothic" panose="020B0502020202020204" pitchFamily="34" charset="0"/>
                </a:endParaRPr>
              </a:p>
            </p:txBody>
          </p:sp>
          <p:sp>
            <p:nvSpPr>
              <p:cNvPr id="50" name="Freeform: Shape 49">
                <a:extLst>
                  <a:ext uri="{FF2B5EF4-FFF2-40B4-BE49-F238E27FC236}">
                    <a16:creationId xmlns:a16="http://schemas.microsoft.com/office/drawing/2014/main" id="{00862ADA-C0A9-4A15-9EA8-24FF9446A7E3}"/>
                  </a:ext>
                </a:extLst>
              </p:cNvPr>
              <p:cNvSpPr/>
              <p:nvPr/>
            </p:nvSpPr>
            <p:spPr>
              <a:xfrm>
                <a:off x="5656566" y="172790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6194" y="7144"/>
                      <a:pt x="50959" y="7144"/>
                    </a:cubicBezTo>
                    <a:close/>
                  </a:path>
                </a:pathLst>
              </a:custGeom>
              <a:grpFill/>
              <a:ln w="9525" cap="flat">
                <a:solidFill>
                  <a:schemeClr val="accent3">
                    <a:lumMod val="75000"/>
                  </a:schemeClr>
                </a:solidFill>
                <a:prstDash val="solid"/>
                <a:miter/>
              </a:ln>
            </p:spPr>
            <p:txBody>
              <a:bodyPr rtlCol="0" anchor="ctr"/>
              <a:lstStyle/>
              <a:p>
                <a:endParaRPr lang="en-US" dirty="0">
                  <a:latin typeface="Century Gothic" panose="020B0502020202020204" pitchFamily="34" charset="0"/>
                </a:endParaRPr>
              </a:p>
            </p:txBody>
          </p:sp>
          <p:sp>
            <p:nvSpPr>
              <p:cNvPr id="51" name="Freeform: Shape 50">
                <a:extLst>
                  <a:ext uri="{FF2B5EF4-FFF2-40B4-BE49-F238E27FC236}">
                    <a16:creationId xmlns:a16="http://schemas.microsoft.com/office/drawing/2014/main" id="{AC72DF8A-B9C9-440C-8886-CF7F39063B84}"/>
                  </a:ext>
                </a:extLst>
              </p:cNvPr>
              <p:cNvSpPr/>
              <p:nvPr/>
            </p:nvSpPr>
            <p:spPr>
              <a:xfrm>
                <a:off x="6405231" y="172790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grpFill/>
              <a:ln w="9525" cap="flat">
                <a:solidFill>
                  <a:schemeClr val="accent3">
                    <a:lumMod val="75000"/>
                  </a:schemeClr>
                </a:solidFill>
                <a:prstDash val="solid"/>
                <a:miter/>
              </a:ln>
            </p:spPr>
            <p:txBody>
              <a:bodyPr rtlCol="0" anchor="ctr"/>
              <a:lstStyle/>
              <a:p>
                <a:endParaRPr lang="en-US" dirty="0">
                  <a:latin typeface="Century Gothic" panose="020B0502020202020204" pitchFamily="34" charset="0"/>
                </a:endParaRPr>
              </a:p>
            </p:txBody>
          </p:sp>
          <p:sp>
            <p:nvSpPr>
              <p:cNvPr id="52" name="Freeform: Shape 51">
                <a:extLst>
                  <a:ext uri="{FF2B5EF4-FFF2-40B4-BE49-F238E27FC236}">
                    <a16:creationId xmlns:a16="http://schemas.microsoft.com/office/drawing/2014/main" id="{2E23715B-EFB6-463F-814D-367600B33C79}"/>
                  </a:ext>
                </a:extLst>
              </p:cNvPr>
              <p:cNvSpPr/>
              <p:nvPr/>
            </p:nvSpPr>
            <p:spPr>
              <a:xfrm>
                <a:off x="6237591" y="1413578"/>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6194" y="7144"/>
                      <a:pt x="50959" y="7144"/>
                    </a:cubicBezTo>
                    <a:close/>
                  </a:path>
                </a:pathLst>
              </a:custGeom>
              <a:grpFill/>
              <a:ln w="9525" cap="flat">
                <a:solidFill>
                  <a:schemeClr val="accent3">
                    <a:lumMod val="75000"/>
                  </a:schemeClr>
                </a:solidFill>
                <a:prstDash val="solid"/>
                <a:miter/>
              </a:ln>
            </p:spPr>
            <p:txBody>
              <a:bodyPr rtlCol="0" anchor="ctr"/>
              <a:lstStyle/>
              <a:p>
                <a:endParaRPr lang="en-US" dirty="0">
                  <a:latin typeface="Century Gothic" panose="020B0502020202020204" pitchFamily="34" charset="0"/>
                </a:endParaRPr>
              </a:p>
            </p:txBody>
          </p:sp>
          <p:sp>
            <p:nvSpPr>
              <p:cNvPr id="53" name="Freeform: Shape 52">
                <a:extLst>
                  <a:ext uri="{FF2B5EF4-FFF2-40B4-BE49-F238E27FC236}">
                    <a16:creationId xmlns:a16="http://schemas.microsoft.com/office/drawing/2014/main" id="{EC78FEBB-A3EA-4CC6-A652-1DCF74D5C81A}"/>
                  </a:ext>
                </a:extLst>
              </p:cNvPr>
              <p:cNvSpPr/>
              <p:nvPr/>
            </p:nvSpPr>
            <p:spPr>
              <a:xfrm>
                <a:off x="6986256" y="1413578"/>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grpFill/>
              <a:ln w="9525" cap="flat">
                <a:solidFill>
                  <a:schemeClr val="accent3">
                    <a:lumMod val="75000"/>
                  </a:schemeClr>
                </a:solidFill>
                <a:prstDash val="solid"/>
                <a:miter/>
              </a:ln>
            </p:spPr>
            <p:txBody>
              <a:bodyPr rtlCol="0" anchor="ctr"/>
              <a:lstStyle/>
              <a:p>
                <a:endParaRPr lang="en-US" dirty="0">
                  <a:latin typeface="Century Gothic" panose="020B0502020202020204" pitchFamily="34" charset="0"/>
                </a:endParaRPr>
              </a:p>
            </p:txBody>
          </p:sp>
          <p:sp>
            <p:nvSpPr>
              <p:cNvPr id="54" name="Freeform: Shape 53">
                <a:extLst>
                  <a:ext uri="{FF2B5EF4-FFF2-40B4-BE49-F238E27FC236}">
                    <a16:creationId xmlns:a16="http://schemas.microsoft.com/office/drawing/2014/main" id="{FBEFF9F5-6376-41F2-8939-F8097772054D}"/>
                  </a:ext>
                </a:extLst>
              </p:cNvPr>
              <p:cNvSpPr/>
              <p:nvPr/>
            </p:nvSpPr>
            <p:spPr>
              <a:xfrm>
                <a:off x="7355826" y="206699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grpFill/>
              <a:ln w="9525" cap="flat">
                <a:solidFill>
                  <a:schemeClr val="accent3">
                    <a:lumMod val="75000"/>
                  </a:schemeClr>
                </a:solidFill>
                <a:prstDash val="solid"/>
                <a:miter/>
              </a:ln>
            </p:spPr>
            <p:txBody>
              <a:bodyPr rtlCol="0" anchor="ctr"/>
              <a:lstStyle/>
              <a:p>
                <a:endParaRPr lang="en-US" dirty="0">
                  <a:latin typeface="Century Gothic" panose="020B0502020202020204" pitchFamily="34" charset="0"/>
                </a:endParaRPr>
              </a:p>
            </p:txBody>
          </p:sp>
          <p:sp>
            <p:nvSpPr>
              <p:cNvPr id="55" name="Freeform: Shape 54">
                <a:extLst>
                  <a:ext uri="{FF2B5EF4-FFF2-40B4-BE49-F238E27FC236}">
                    <a16:creationId xmlns:a16="http://schemas.microsoft.com/office/drawing/2014/main" id="{69F6A752-08BD-46E4-B973-A81A6F32AC2E}"/>
                  </a:ext>
                </a:extLst>
              </p:cNvPr>
              <p:cNvSpPr/>
              <p:nvPr/>
            </p:nvSpPr>
            <p:spPr>
              <a:xfrm>
                <a:off x="8105444" y="206699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grpFill/>
              <a:ln w="9525" cap="flat">
                <a:solidFill>
                  <a:schemeClr val="accent3">
                    <a:lumMod val="75000"/>
                  </a:schemeClr>
                </a:solidFill>
                <a:prstDash val="solid"/>
                <a:miter/>
              </a:ln>
            </p:spPr>
            <p:txBody>
              <a:bodyPr rtlCol="0" anchor="ctr"/>
              <a:lstStyle/>
              <a:p>
                <a:endParaRPr lang="en-US" dirty="0">
                  <a:latin typeface="Century Gothic" panose="020B0502020202020204" pitchFamily="34" charset="0"/>
                </a:endParaRPr>
              </a:p>
            </p:txBody>
          </p:sp>
          <p:sp>
            <p:nvSpPr>
              <p:cNvPr id="56" name="Freeform: Shape 55">
                <a:extLst>
                  <a:ext uri="{FF2B5EF4-FFF2-40B4-BE49-F238E27FC236}">
                    <a16:creationId xmlns:a16="http://schemas.microsoft.com/office/drawing/2014/main" id="{D6984086-B98C-4320-B1F9-30B281E4899B}"/>
                  </a:ext>
                </a:extLst>
              </p:cNvPr>
              <p:cNvSpPr/>
              <p:nvPr/>
            </p:nvSpPr>
            <p:spPr>
              <a:xfrm>
                <a:off x="6794804" y="2397511"/>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6194" y="7144"/>
                      <a:pt x="50959" y="7144"/>
                    </a:cubicBezTo>
                    <a:close/>
                  </a:path>
                </a:pathLst>
              </a:custGeom>
              <a:grpFill/>
              <a:ln w="9525" cap="flat">
                <a:solidFill>
                  <a:schemeClr val="accent3">
                    <a:lumMod val="75000"/>
                  </a:schemeClr>
                </a:solidFill>
                <a:prstDash val="solid"/>
                <a:miter/>
              </a:ln>
            </p:spPr>
            <p:txBody>
              <a:bodyPr rtlCol="0" anchor="ctr"/>
              <a:lstStyle/>
              <a:p>
                <a:endParaRPr lang="en-US" dirty="0">
                  <a:latin typeface="Century Gothic" panose="020B0502020202020204" pitchFamily="34" charset="0"/>
                </a:endParaRPr>
              </a:p>
            </p:txBody>
          </p:sp>
          <p:sp>
            <p:nvSpPr>
              <p:cNvPr id="57" name="Freeform: Shape 56">
                <a:extLst>
                  <a:ext uri="{FF2B5EF4-FFF2-40B4-BE49-F238E27FC236}">
                    <a16:creationId xmlns:a16="http://schemas.microsoft.com/office/drawing/2014/main" id="{EFA6350A-81D4-4A1B-9D09-88766B50BAB0}"/>
                  </a:ext>
                </a:extLst>
              </p:cNvPr>
              <p:cNvSpPr/>
              <p:nvPr/>
            </p:nvSpPr>
            <p:spPr>
              <a:xfrm>
                <a:off x="7543469" y="2397511"/>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grpFill/>
              <a:ln w="9525" cap="flat">
                <a:solidFill>
                  <a:schemeClr val="accent3">
                    <a:lumMod val="75000"/>
                  </a:schemeClr>
                </a:solidFill>
                <a:prstDash val="solid"/>
                <a:miter/>
              </a:ln>
            </p:spPr>
            <p:txBody>
              <a:bodyPr rtlCol="0" anchor="ctr"/>
              <a:lstStyle/>
              <a:p>
                <a:endParaRPr lang="en-US" dirty="0">
                  <a:latin typeface="Century Gothic" panose="020B0502020202020204" pitchFamily="34" charset="0"/>
                </a:endParaRPr>
              </a:p>
            </p:txBody>
          </p:sp>
        </p:grpSp>
        <p:sp>
          <p:nvSpPr>
            <p:cNvPr id="58" name="Oval 50">
              <a:extLst>
                <a:ext uri="{FF2B5EF4-FFF2-40B4-BE49-F238E27FC236}">
                  <a16:creationId xmlns:a16="http://schemas.microsoft.com/office/drawing/2014/main" id="{0E6456BA-AC71-4096-83DA-EA702E023A85}"/>
                </a:ext>
              </a:extLst>
            </p:cNvPr>
            <p:cNvSpPr>
              <a:spLocks noChangeAspect="1"/>
            </p:cNvSpPr>
            <p:nvPr/>
          </p:nvSpPr>
          <p:spPr>
            <a:xfrm>
              <a:off x="6525711" y="1969510"/>
              <a:ext cx="304016" cy="343366"/>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entury Gothic" panose="020B0502020202020204" pitchFamily="34" charset="0"/>
              </a:endParaRPr>
            </a:p>
          </p:txBody>
        </p:sp>
        <p:sp>
          <p:nvSpPr>
            <p:cNvPr id="59" name="Heart 17">
              <a:extLst>
                <a:ext uri="{FF2B5EF4-FFF2-40B4-BE49-F238E27FC236}">
                  <a16:creationId xmlns:a16="http://schemas.microsoft.com/office/drawing/2014/main" id="{6073EECC-4242-4E2B-B1F1-DE00F9AF9DC8}"/>
                </a:ext>
              </a:extLst>
            </p:cNvPr>
            <p:cNvSpPr/>
            <p:nvPr/>
          </p:nvSpPr>
          <p:spPr>
            <a:xfrm>
              <a:off x="7080464" y="1663425"/>
              <a:ext cx="324888" cy="318540"/>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entury Gothic" panose="020B0502020202020204" pitchFamily="34" charset="0"/>
              </a:endParaRPr>
            </a:p>
          </p:txBody>
        </p:sp>
        <p:sp>
          <p:nvSpPr>
            <p:cNvPr id="60" name="Rounded Rectangle 25">
              <a:extLst>
                <a:ext uri="{FF2B5EF4-FFF2-40B4-BE49-F238E27FC236}">
                  <a16:creationId xmlns:a16="http://schemas.microsoft.com/office/drawing/2014/main" id="{11F58AA1-3539-4E8B-B0FB-7802210163F6}"/>
                </a:ext>
              </a:extLst>
            </p:cNvPr>
            <p:cNvSpPr/>
            <p:nvPr/>
          </p:nvSpPr>
          <p:spPr>
            <a:xfrm>
              <a:off x="5940450" y="1659330"/>
              <a:ext cx="322534" cy="271830"/>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entury Gothic" panose="020B0502020202020204" pitchFamily="34" charset="0"/>
              </a:endParaRPr>
            </a:p>
          </p:txBody>
        </p:sp>
        <p:sp>
          <p:nvSpPr>
            <p:cNvPr id="61" name="Chord 32">
              <a:extLst>
                <a:ext uri="{FF2B5EF4-FFF2-40B4-BE49-F238E27FC236}">
                  <a16:creationId xmlns:a16="http://schemas.microsoft.com/office/drawing/2014/main" id="{21A0C472-AAC4-49A9-948D-97723C0A5ADF}"/>
                </a:ext>
              </a:extLst>
            </p:cNvPr>
            <p:cNvSpPr/>
            <p:nvPr/>
          </p:nvSpPr>
          <p:spPr>
            <a:xfrm>
              <a:off x="6509664" y="2627883"/>
              <a:ext cx="322534" cy="319706"/>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entury Gothic" panose="020B0502020202020204" pitchFamily="34" charset="0"/>
              </a:endParaRPr>
            </a:p>
          </p:txBody>
        </p:sp>
        <p:sp>
          <p:nvSpPr>
            <p:cNvPr id="62" name="Rounded Rectangle 40">
              <a:extLst>
                <a:ext uri="{FF2B5EF4-FFF2-40B4-BE49-F238E27FC236}">
                  <a16:creationId xmlns:a16="http://schemas.microsoft.com/office/drawing/2014/main" id="{5820F5DC-6F22-43B6-9A5C-8EC86264E369}"/>
                </a:ext>
              </a:extLst>
            </p:cNvPr>
            <p:cNvSpPr/>
            <p:nvPr/>
          </p:nvSpPr>
          <p:spPr>
            <a:xfrm rot="2942052">
              <a:off x="6522986" y="1320229"/>
              <a:ext cx="299808" cy="31895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entury Gothic" panose="020B0502020202020204" pitchFamily="34" charset="0"/>
              </a:endParaRPr>
            </a:p>
          </p:txBody>
        </p:sp>
        <p:sp>
          <p:nvSpPr>
            <p:cNvPr id="63" name="Rounded Rectangle 17">
              <a:extLst>
                <a:ext uri="{FF2B5EF4-FFF2-40B4-BE49-F238E27FC236}">
                  <a16:creationId xmlns:a16="http://schemas.microsoft.com/office/drawing/2014/main" id="{5C3A7F7C-87B3-47C9-AC4C-2A684ED633DE}"/>
                </a:ext>
              </a:extLst>
            </p:cNvPr>
            <p:cNvSpPr>
              <a:spLocks noChangeAspect="1"/>
            </p:cNvSpPr>
            <p:nvPr/>
          </p:nvSpPr>
          <p:spPr>
            <a:xfrm>
              <a:off x="7117850" y="2281894"/>
              <a:ext cx="215808" cy="343366"/>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entury Gothic" panose="020B0502020202020204" pitchFamily="34" charset="0"/>
              </a:endParaRPr>
            </a:p>
          </p:txBody>
        </p:sp>
        <p:sp>
          <p:nvSpPr>
            <p:cNvPr id="64" name="Oval 25">
              <a:extLst>
                <a:ext uri="{FF2B5EF4-FFF2-40B4-BE49-F238E27FC236}">
                  <a16:creationId xmlns:a16="http://schemas.microsoft.com/office/drawing/2014/main" id="{8A8A0221-2C80-4C4D-8D2D-E1EBBC66D5AA}"/>
                </a:ext>
              </a:extLst>
            </p:cNvPr>
            <p:cNvSpPr>
              <a:spLocks noChangeAspect="1"/>
            </p:cNvSpPr>
            <p:nvPr/>
          </p:nvSpPr>
          <p:spPr>
            <a:xfrm>
              <a:off x="7651283" y="1958406"/>
              <a:ext cx="342900" cy="343366"/>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entury Gothic" panose="020B0502020202020204" pitchFamily="34" charset="0"/>
              </a:endParaRPr>
            </a:p>
          </p:txBody>
        </p:sp>
        <p:sp>
          <p:nvSpPr>
            <p:cNvPr id="65" name="Block Arc 20">
              <a:extLst>
                <a:ext uri="{FF2B5EF4-FFF2-40B4-BE49-F238E27FC236}">
                  <a16:creationId xmlns:a16="http://schemas.microsoft.com/office/drawing/2014/main" id="{D2A491B2-B970-4632-8510-227152B05F51}"/>
                </a:ext>
              </a:extLst>
            </p:cNvPr>
            <p:cNvSpPr>
              <a:spLocks noChangeAspect="1"/>
            </p:cNvSpPr>
            <p:nvPr/>
          </p:nvSpPr>
          <p:spPr>
            <a:xfrm rot="10800000">
              <a:off x="5913625" y="2280181"/>
              <a:ext cx="355562" cy="385538"/>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latin typeface="Century Gothic" panose="020B0502020202020204" pitchFamily="34" charset="0"/>
              </a:endParaRPr>
            </a:p>
          </p:txBody>
        </p:sp>
        <p:sp>
          <p:nvSpPr>
            <p:cNvPr id="66" name="Trapezoid 28">
              <a:extLst>
                <a:ext uri="{FF2B5EF4-FFF2-40B4-BE49-F238E27FC236}">
                  <a16:creationId xmlns:a16="http://schemas.microsoft.com/office/drawing/2014/main" id="{9788695E-8B6F-48E1-A450-8299D4F5B266}"/>
                </a:ext>
              </a:extLst>
            </p:cNvPr>
            <p:cNvSpPr>
              <a:spLocks noChangeAspect="1"/>
            </p:cNvSpPr>
            <p:nvPr/>
          </p:nvSpPr>
          <p:spPr>
            <a:xfrm>
              <a:off x="5391982" y="1942120"/>
              <a:ext cx="283330" cy="343366"/>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grpFill/>
            <a:ln>
              <a:solidFill>
                <a:schemeClr val="accent3">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Century Gothic" panose="020B0502020202020204" pitchFamily="34" charset="0"/>
              </a:endParaRPr>
            </a:p>
          </p:txBody>
        </p:sp>
      </p:grpSp>
      <p:sp>
        <p:nvSpPr>
          <p:cNvPr id="3" name="Rectangle 2">
            <a:extLst>
              <a:ext uri="{FF2B5EF4-FFF2-40B4-BE49-F238E27FC236}">
                <a16:creationId xmlns:a16="http://schemas.microsoft.com/office/drawing/2014/main" id="{4CD23C1A-BE80-4BAB-9EFD-3E2A28811B74}"/>
              </a:ext>
            </a:extLst>
          </p:cNvPr>
          <p:cNvSpPr/>
          <p:nvPr/>
        </p:nvSpPr>
        <p:spPr>
          <a:xfrm>
            <a:off x="2593075" y="765885"/>
            <a:ext cx="9598777" cy="240202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4" name="TextBox 3">
            <a:extLst>
              <a:ext uri="{FF2B5EF4-FFF2-40B4-BE49-F238E27FC236}">
                <a16:creationId xmlns:a16="http://schemas.microsoft.com/office/drawing/2014/main" id="{DF691C40-340A-44BC-A6B3-C3A20A9ED913}"/>
              </a:ext>
            </a:extLst>
          </p:cNvPr>
          <p:cNvSpPr txBox="1"/>
          <p:nvPr/>
        </p:nvSpPr>
        <p:spPr>
          <a:xfrm>
            <a:off x="4462818" y="1415772"/>
            <a:ext cx="7729182" cy="707886"/>
          </a:xfrm>
          <a:prstGeom prst="rect">
            <a:avLst/>
          </a:prstGeom>
          <a:noFill/>
        </p:spPr>
        <p:txBody>
          <a:bodyPr wrap="square" rtlCol="0" anchor="ctr">
            <a:spAutoFit/>
          </a:bodyPr>
          <a:lstStyle/>
          <a:p>
            <a:r>
              <a:rPr lang="en-US" altLang="ko-KR" sz="4000" dirty="0">
                <a:solidFill>
                  <a:schemeClr val="bg1"/>
                </a:solidFill>
                <a:latin typeface="Century Gothic" panose="020B0502020202020204" pitchFamily="34" charset="0"/>
                <a:cs typeface="Arial" pitchFamily="34" charset="0"/>
              </a:rPr>
              <a:t>           Thank You! Questions?</a:t>
            </a:r>
            <a:endParaRPr lang="ko-KR" altLang="en-US" sz="4000" dirty="0">
              <a:solidFill>
                <a:schemeClr val="bg1"/>
              </a:solidFill>
              <a:latin typeface="Century Gothic" panose="020B0502020202020204" pitchFamily="34" charset="0"/>
              <a:cs typeface="Arial" pitchFamily="34" charset="0"/>
            </a:endParaRPr>
          </a:p>
        </p:txBody>
      </p:sp>
      <p:sp>
        <p:nvSpPr>
          <p:cNvPr id="68" name="Right Triangle 67">
            <a:extLst>
              <a:ext uri="{FF2B5EF4-FFF2-40B4-BE49-F238E27FC236}">
                <a16:creationId xmlns:a16="http://schemas.microsoft.com/office/drawing/2014/main" id="{61D906CB-6F00-4313-8BF4-8D6F73FCA564}"/>
              </a:ext>
            </a:extLst>
          </p:cNvPr>
          <p:cNvSpPr/>
          <p:nvPr/>
        </p:nvSpPr>
        <p:spPr>
          <a:xfrm>
            <a:off x="-13739" y="0"/>
            <a:ext cx="6520938" cy="6858000"/>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Tree>
    <p:extLst>
      <p:ext uri="{BB962C8B-B14F-4D97-AF65-F5344CB8AC3E}">
        <p14:creationId xmlns:p14="http://schemas.microsoft.com/office/powerpoint/2010/main" val="2582224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A123E52-B7DA-4000-BE04-51A09999B833}"/>
              </a:ext>
            </a:extLst>
          </p:cNvPr>
          <p:cNvSpPr/>
          <p:nvPr/>
        </p:nvSpPr>
        <p:spPr>
          <a:xfrm>
            <a:off x="165" y="0"/>
            <a:ext cx="12191835" cy="3428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Rectangle 2">
            <a:extLst>
              <a:ext uri="{FF2B5EF4-FFF2-40B4-BE49-F238E27FC236}">
                <a16:creationId xmlns:a16="http://schemas.microsoft.com/office/drawing/2014/main" id="{08AFB129-9C79-4DF1-B622-A14CE8519B6A}"/>
              </a:ext>
            </a:extLst>
          </p:cNvPr>
          <p:cNvSpPr/>
          <p:nvPr/>
        </p:nvSpPr>
        <p:spPr>
          <a:xfrm>
            <a:off x="0" y="3429000"/>
            <a:ext cx="12191835" cy="3429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pic>
        <p:nvPicPr>
          <p:cNvPr id="8" name="Grafik 7">
            <a:extLst>
              <a:ext uri="{FF2B5EF4-FFF2-40B4-BE49-F238E27FC236}">
                <a16:creationId xmlns:a16="http://schemas.microsoft.com/office/drawing/2014/main" id="{123AF12C-8022-E341-9795-909478595F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278" y="981307"/>
            <a:ext cx="3070746" cy="2053356"/>
          </a:xfrm>
          <a:prstGeom prst="rect">
            <a:avLst/>
          </a:prstGeom>
        </p:spPr>
      </p:pic>
      <p:sp>
        <p:nvSpPr>
          <p:cNvPr id="7" name="TextBox 3">
            <a:extLst>
              <a:ext uri="{FF2B5EF4-FFF2-40B4-BE49-F238E27FC236}">
                <a16:creationId xmlns:a16="http://schemas.microsoft.com/office/drawing/2014/main" id="{A49FE6EA-EADF-6B48-8B7A-0048982DC474}"/>
              </a:ext>
            </a:extLst>
          </p:cNvPr>
          <p:cNvSpPr txBox="1"/>
          <p:nvPr/>
        </p:nvSpPr>
        <p:spPr>
          <a:xfrm>
            <a:off x="-616077" y="4527728"/>
            <a:ext cx="12192001" cy="707886"/>
          </a:xfrm>
          <a:prstGeom prst="rect">
            <a:avLst/>
          </a:prstGeom>
          <a:noFill/>
        </p:spPr>
        <p:txBody>
          <a:bodyPr wrap="square" rtlCol="0" anchor="ctr">
            <a:spAutoFit/>
          </a:bodyPr>
          <a:lstStyle/>
          <a:p>
            <a:pPr algn="ctr"/>
            <a:r>
              <a:rPr lang="en-US" altLang="ko-KR" sz="4000" dirty="0">
                <a:solidFill>
                  <a:schemeClr val="bg1"/>
                </a:solidFill>
                <a:latin typeface="Century Gothic" panose="020B0502020202020204" pitchFamily="34" charset="0"/>
                <a:cs typeface="Verdana" panose="020B0604030504040204" pitchFamily="34" charset="0"/>
              </a:rPr>
              <a:t> SDG.17 Consulting GmbH</a:t>
            </a:r>
            <a:endParaRPr lang="ko-KR" altLang="en-US" sz="4000" dirty="0">
              <a:solidFill>
                <a:schemeClr val="bg1"/>
              </a:solidFill>
              <a:latin typeface="Century Gothic" panose="020B0502020202020204" pitchFamily="34" charset="0"/>
              <a:cs typeface="Verdana" panose="020B0604030504040204" pitchFamily="34" charset="0"/>
            </a:endParaRPr>
          </a:p>
        </p:txBody>
      </p:sp>
    </p:spTree>
    <p:extLst>
      <p:ext uri="{BB962C8B-B14F-4D97-AF65-F5344CB8AC3E}">
        <p14:creationId xmlns:p14="http://schemas.microsoft.com/office/powerpoint/2010/main" val="2848499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Freeform 16">
            <a:extLst>
              <a:ext uri="{FF2B5EF4-FFF2-40B4-BE49-F238E27FC236}">
                <a16:creationId xmlns:a16="http://schemas.microsoft.com/office/drawing/2014/main" id="{1FF384BB-70E3-4B13-81D9-799AB29F226F}"/>
              </a:ext>
            </a:extLst>
          </p:cNvPr>
          <p:cNvSpPr/>
          <p:nvPr/>
        </p:nvSpPr>
        <p:spPr>
          <a:xfrm>
            <a:off x="7373072" y="5415750"/>
            <a:ext cx="4860660" cy="1442250"/>
          </a:xfrm>
          <a:custGeom>
            <a:avLst/>
            <a:gdLst>
              <a:gd name="connsiteX0" fmla="*/ 2035402 w 5468347"/>
              <a:gd name="connsiteY0" fmla="*/ 849 h 1582918"/>
              <a:gd name="connsiteX1" fmla="*/ 2596704 w 5468347"/>
              <a:gd name="connsiteY1" fmla="*/ 141538 h 1582918"/>
              <a:gd name="connsiteX2" fmla="*/ 3488648 w 5468347"/>
              <a:gd name="connsiteY2" fmla="*/ 570305 h 1582918"/>
              <a:gd name="connsiteX3" fmla="*/ 5468347 w 5468347"/>
              <a:gd name="connsiteY3" fmla="*/ 1582918 h 1582918"/>
              <a:gd name="connsiteX4" fmla="*/ 3631596 w 5468347"/>
              <a:gd name="connsiteY4" fmla="*/ 1574966 h 1582918"/>
              <a:gd name="connsiteX5" fmla="*/ 3269121 w 5468347"/>
              <a:gd name="connsiteY5" fmla="*/ 1173092 h 1582918"/>
              <a:gd name="connsiteX6" fmla="*/ 3214235 w 5468347"/>
              <a:gd name="connsiteY6" fmla="*/ 1161143 h 1582918"/>
              <a:gd name="connsiteX7" fmla="*/ 2448153 w 5468347"/>
              <a:gd name="connsiteY7" fmla="*/ 854408 h 1582918"/>
              <a:gd name="connsiteX8" fmla="*/ 1572398 w 5468347"/>
              <a:gd name="connsiteY8" fmla="*/ 937852 h 1582918"/>
              <a:gd name="connsiteX9" fmla="*/ 1281447 w 5468347"/>
              <a:gd name="connsiteY9" fmla="*/ 827716 h 1582918"/>
              <a:gd name="connsiteX10" fmla="*/ 158263 w 5468347"/>
              <a:gd name="connsiteY10" fmla="*/ 615914 h 1582918"/>
              <a:gd name="connsiteX11" fmla="*/ 231087 w 5468347"/>
              <a:gd name="connsiteY11" fmla="*/ 457382 h 1582918"/>
              <a:gd name="connsiteX12" fmla="*/ 1414 w 5468347"/>
              <a:gd name="connsiteY12" fmla="*/ 410090 h 1582918"/>
              <a:gd name="connsiteX13" fmla="*/ 417937 w 5468347"/>
              <a:gd name="connsiteY13" fmla="*/ 270533 h 1582918"/>
              <a:gd name="connsiteX14" fmla="*/ 1051890 w 5468347"/>
              <a:gd name="connsiteY14" fmla="*/ 437363 h 1582918"/>
              <a:gd name="connsiteX15" fmla="*/ 1549535 w 5468347"/>
              <a:gd name="connsiteY15" fmla="*/ 367846 h 1582918"/>
              <a:gd name="connsiteX16" fmla="*/ 1138815 w 5468347"/>
              <a:gd name="connsiteY16" fmla="*/ 345621 h 1582918"/>
              <a:gd name="connsiteX17" fmla="*/ 991889 w 5468347"/>
              <a:gd name="connsiteY17" fmla="*/ 115890 h 1582918"/>
              <a:gd name="connsiteX18" fmla="*/ 1647486 w 5468347"/>
              <a:gd name="connsiteY18" fmla="*/ 92040 h 1582918"/>
              <a:gd name="connsiteX19" fmla="*/ 2035402 w 5468347"/>
              <a:gd name="connsiteY19" fmla="*/ 849 h 1582918"/>
              <a:gd name="connsiteX0" fmla="*/ 2035402 w 5468347"/>
              <a:gd name="connsiteY0" fmla="*/ 849 h 1582918"/>
              <a:gd name="connsiteX1" fmla="*/ 2596704 w 5468347"/>
              <a:gd name="connsiteY1" fmla="*/ 141538 h 1582918"/>
              <a:gd name="connsiteX2" fmla="*/ 3488648 w 5468347"/>
              <a:gd name="connsiteY2" fmla="*/ 570305 h 1582918"/>
              <a:gd name="connsiteX3" fmla="*/ 5468347 w 5468347"/>
              <a:gd name="connsiteY3" fmla="*/ 1582918 h 1582918"/>
              <a:gd name="connsiteX4" fmla="*/ 3631596 w 5468347"/>
              <a:gd name="connsiteY4" fmla="*/ 1574966 h 1582918"/>
              <a:gd name="connsiteX5" fmla="*/ 3214235 w 5468347"/>
              <a:gd name="connsiteY5" fmla="*/ 1161143 h 1582918"/>
              <a:gd name="connsiteX6" fmla="*/ 2448153 w 5468347"/>
              <a:gd name="connsiteY6" fmla="*/ 854408 h 1582918"/>
              <a:gd name="connsiteX7" fmla="*/ 1572398 w 5468347"/>
              <a:gd name="connsiteY7" fmla="*/ 937852 h 1582918"/>
              <a:gd name="connsiteX8" fmla="*/ 1281447 w 5468347"/>
              <a:gd name="connsiteY8" fmla="*/ 827716 h 1582918"/>
              <a:gd name="connsiteX9" fmla="*/ 158263 w 5468347"/>
              <a:gd name="connsiteY9" fmla="*/ 615914 h 1582918"/>
              <a:gd name="connsiteX10" fmla="*/ 231087 w 5468347"/>
              <a:gd name="connsiteY10" fmla="*/ 457382 h 1582918"/>
              <a:gd name="connsiteX11" fmla="*/ 1414 w 5468347"/>
              <a:gd name="connsiteY11" fmla="*/ 410090 h 1582918"/>
              <a:gd name="connsiteX12" fmla="*/ 417937 w 5468347"/>
              <a:gd name="connsiteY12" fmla="*/ 270533 h 1582918"/>
              <a:gd name="connsiteX13" fmla="*/ 1051890 w 5468347"/>
              <a:gd name="connsiteY13" fmla="*/ 437363 h 1582918"/>
              <a:gd name="connsiteX14" fmla="*/ 1549535 w 5468347"/>
              <a:gd name="connsiteY14" fmla="*/ 367846 h 1582918"/>
              <a:gd name="connsiteX15" fmla="*/ 1138815 w 5468347"/>
              <a:gd name="connsiteY15" fmla="*/ 345621 h 1582918"/>
              <a:gd name="connsiteX16" fmla="*/ 991889 w 5468347"/>
              <a:gd name="connsiteY16" fmla="*/ 115890 h 1582918"/>
              <a:gd name="connsiteX17" fmla="*/ 1647486 w 5468347"/>
              <a:gd name="connsiteY17" fmla="*/ 92040 h 1582918"/>
              <a:gd name="connsiteX18" fmla="*/ 2035402 w 5468347"/>
              <a:gd name="connsiteY18" fmla="*/ 849 h 1582918"/>
              <a:gd name="connsiteX0" fmla="*/ 2035402 w 5468347"/>
              <a:gd name="connsiteY0" fmla="*/ 849 h 1582918"/>
              <a:gd name="connsiteX1" fmla="*/ 2596704 w 5468347"/>
              <a:gd name="connsiteY1" fmla="*/ 141538 h 1582918"/>
              <a:gd name="connsiteX2" fmla="*/ 3488648 w 5468347"/>
              <a:gd name="connsiteY2" fmla="*/ 570305 h 1582918"/>
              <a:gd name="connsiteX3" fmla="*/ 5468347 w 5468347"/>
              <a:gd name="connsiteY3" fmla="*/ 1582918 h 1582918"/>
              <a:gd name="connsiteX4" fmla="*/ 4021210 w 5468347"/>
              <a:gd name="connsiteY4" fmla="*/ 1574966 h 1582918"/>
              <a:gd name="connsiteX5" fmla="*/ 3214235 w 5468347"/>
              <a:gd name="connsiteY5" fmla="*/ 1161143 h 1582918"/>
              <a:gd name="connsiteX6" fmla="*/ 2448153 w 5468347"/>
              <a:gd name="connsiteY6" fmla="*/ 854408 h 1582918"/>
              <a:gd name="connsiteX7" fmla="*/ 1572398 w 5468347"/>
              <a:gd name="connsiteY7" fmla="*/ 937852 h 1582918"/>
              <a:gd name="connsiteX8" fmla="*/ 1281447 w 5468347"/>
              <a:gd name="connsiteY8" fmla="*/ 827716 h 1582918"/>
              <a:gd name="connsiteX9" fmla="*/ 158263 w 5468347"/>
              <a:gd name="connsiteY9" fmla="*/ 615914 h 1582918"/>
              <a:gd name="connsiteX10" fmla="*/ 231087 w 5468347"/>
              <a:gd name="connsiteY10" fmla="*/ 457382 h 1582918"/>
              <a:gd name="connsiteX11" fmla="*/ 1414 w 5468347"/>
              <a:gd name="connsiteY11" fmla="*/ 410090 h 1582918"/>
              <a:gd name="connsiteX12" fmla="*/ 417937 w 5468347"/>
              <a:gd name="connsiteY12" fmla="*/ 270533 h 1582918"/>
              <a:gd name="connsiteX13" fmla="*/ 1051890 w 5468347"/>
              <a:gd name="connsiteY13" fmla="*/ 437363 h 1582918"/>
              <a:gd name="connsiteX14" fmla="*/ 1549535 w 5468347"/>
              <a:gd name="connsiteY14" fmla="*/ 367846 h 1582918"/>
              <a:gd name="connsiteX15" fmla="*/ 1138815 w 5468347"/>
              <a:gd name="connsiteY15" fmla="*/ 345621 h 1582918"/>
              <a:gd name="connsiteX16" fmla="*/ 991889 w 5468347"/>
              <a:gd name="connsiteY16" fmla="*/ 115890 h 1582918"/>
              <a:gd name="connsiteX17" fmla="*/ 1647486 w 5468347"/>
              <a:gd name="connsiteY17" fmla="*/ 92040 h 1582918"/>
              <a:gd name="connsiteX18" fmla="*/ 2035402 w 5468347"/>
              <a:gd name="connsiteY18" fmla="*/ 849 h 1582918"/>
              <a:gd name="connsiteX0" fmla="*/ 2035402 w 5468347"/>
              <a:gd name="connsiteY0" fmla="*/ 849 h 1590869"/>
              <a:gd name="connsiteX1" fmla="*/ 2596704 w 5468347"/>
              <a:gd name="connsiteY1" fmla="*/ 141538 h 1590869"/>
              <a:gd name="connsiteX2" fmla="*/ 3488648 w 5468347"/>
              <a:gd name="connsiteY2" fmla="*/ 570305 h 1590869"/>
              <a:gd name="connsiteX3" fmla="*/ 5468347 w 5468347"/>
              <a:gd name="connsiteY3" fmla="*/ 1582918 h 1590869"/>
              <a:gd name="connsiteX4" fmla="*/ 3862184 w 5468347"/>
              <a:gd name="connsiteY4" fmla="*/ 1590869 h 1590869"/>
              <a:gd name="connsiteX5" fmla="*/ 3214235 w 5468347"/>
              <a:gd name="connsiteY5" fmla="*/ 1161143 h 1590869"/>
              <a:gd name="connsiteX6" fmla="*/ 2448153 w 5468347"/>
              <a:gd name="connsiteY6" fmla="*/ 854408 h 1590869"/>
              <a:gd name="connsiteX7" fmla="*/ 1572398 w 5468347"/>
              <a:gd name="connsiteY7" fmla="*/ 937852 h 1590869"/>
              <a:gd name="connsiteX8" fmla="*/ 1281447 w 5468347"/>
              <a:gd name="connsiteY8" fmla="*/ 827716 h 1590869"/>
              <a:gd name="connsiteX9" fmla="*/ 158263 w 5468347"/>
              <a:gd name="connsiteY9" fmla="*/ 615914 h 1590869"/>
              <a:gd name="connsiteX10" fmla="*/ 231087 w 5468347"/>
              <a:gd name="connsiteY10" fmla="*/ 457382 h 1590869"/>
              <a:gd name="connsiteX11" fmla="*/ 1414 w 5468347"/>
              <a:gd name="connsiteY11" fmla="*/ 410090 h 1590869"/>
              <a:gd name="connsiteX12" fmla="*/ 417937 w 5468347"/>
              <a:gd name="connsiteY12" fmla="*/ 270533 h 1590869"/>
              <a:gd name="connsiteX13" fmla="*/ 1051890 w 5468347"/>
              <a:gd name="connsiteY13" fmla="*/ 437363 h 1590869"/>
              <a:gd name="connsiteX14" fmla="*/ 1549535 w 5468347"/>
              <a:gd name="connsiteY14" fmla="*/ 367846 h 1590869"/>
              <a:gd name="connsiteX15" fmla="*/ 1138815 w 5468347"/>
              <a:gd name="connsiteY15" fmla="*/ 345621 h 1590869"/>
              <a:gd name="connsiteX16" fmla="*/ 991889 w 5468347"/>
              <a:gd name="connsiteY16" fmla="*/ 115890 h 1590869"/>
              <a:gd name="connsiteX17" fmla="*/ 1647486 w 5468347"/>
              <a:gd name="connsiteY17" fmla="*/ 92040 h 1590869"/>
              <a:gd name="connsiteX18" fmla="*/ 2035402 w 5468347"/>
              <a:gd name="connsiteY18" fmla="*/ 849 h 1590869"/>
              <a:gd name="connsiteX0" fmla="*/ 2035402 w 5468347"/>
              <a:gd name="connsiteY0" fmla="*/ 849 h 1590869"/>
              <a:gd name="connsiteX1" fmla="*/ 2596704 w 5468347"/>
              <a:gd name="connsiteY1" fmla="*/ 141538 h 1590869"/>
              <a:gd name="connsiteX2" fmla="*/ 3488648 w 5468347"/>
              <a:gd name="connsiteY2" fmla="*/ 570305 h 1590869"/>
              <a:gd name="connsiteX3" fmla="*/ 5468347 w 5468347"/>
              <a:gd name="connsiteY3" fmla="*/ 1582918 h 1590869"/>
              <a:gd name="connsiteX4" fmla="*/ 3862184 w 5468347"/>
              <a:gd name="connsiteY4" fmla="*/ 1590869 h 1590869"/>
              <a:gd name="connsiteX5" fmla="*/ 3214235 w 5468347"/>
              <a:gd name="connsiteY5" fmla="*/ 1161143 h 1590869"/>
              <a:gd name="connsiteX6" fmla="*/ 2448153 w 5468347"/>
              <a:gd name="connsiteY6" fmla="*/ 854408 h 1590869"/>
              <a:gd name="connsiteX7" fmla="*/ 1572398 w 5468347"/>
              <a:gd name="connsiteY7" fmla="*/ 937852 h 1590869"/>
              <a:gd name="connsiteX8" fmla="*/ 1281447 w 5468347"/>
              <a:gd name="connsiteY8" fmla="*/ 827716 h 1590869"/>
              <a:gd name="connsiteX9" fmla="*/ 158263 w 5468347"/>
              <a:gd name="connsiteY9" fmla="*/ 615914 h 1590869"/>
              <a:gd name="connsiteX10" fmla="*/ 231087 w 5468347"/>
              <a:gd name="connsiteY10" fmla="*/ 457382 h 1590869"/>
              <a:gd name="connsiteX11" fmla="*/ 1414 w 5468347"/>
              <a:gd name="connsiteY11" fmla="*/ 410090 h 1590869"/>
              <a:gd name="connsiteX12" fmla="*/ 417937 w 5468347"/>
              <a:gd name="connsiteY12" fmla="*/ 270533 h 1590869"/>
              <a:gd name="connsiteX13" fmla="*/ 1051890 w 5468347"/>
              <a:gd name="connsiteY13" fmla="*/ 437363 h 1590869"/>
              <a:gd name="connsiteX14" fmla="*/ 1549535 w 5468347"/>
              <a:gd name="connsiteY14" fmla="*/ 367846 h 1590869"/>
              <a:gd name="connsiteX15" fmla="*/ 1138815 w 5468347"/>
              <a:gd name="connsiteY15" fmla="*/ 345621 h 1590869"/>
              <a:gd name="connsiteX16" fmla="*/ 991889 w 5468347"/>
              <a:gd name="connsiteY16" fmla="*/ 115890 h 1590869"/>
              <a:gd name="connsiteX17" fmla="*/ 1647486 w 5468347"/>
              <a:gd name="connsiteY17" fmla="*/ 92040 h 1590869"/>
              <a:gd name="connsiteX18" fmla="*/ 2035402 w 5468347"/>
              <a:gd name="connsiteY18" fmla="*/ 849 h 1590869"/>
              <a:gd name="connsiteX0" fmla="*/ 2035402 w 5493347"/>
              <a:gd name="connsiteY0" fmla="*/ 849 h 1590869"/>
              <a:gd name="connsiteX1" fmla="*/ 2596704 w 5493347"/>
              <a:gd name="connsiteY1" fmla="*/ 141538 h 1590869"/>
              <a:gd name="connsiteX2" fmla="*/ 3488648 w 5493347"/>
              <a:gd name="connsiteY2" fmla="*/ 570305 h 1590869"/>
              <a:gd name="connsiteX3" fmla="*/ 5493347 w 5493347"/>
              <a:gd name="connsiteY3" fmla="*/ 1582918 h 1590869"/>
              <a:gd name="connsiteX4" fmla="*/ 3862184 w 5493347"/>
              <a:gd name="connsiteY4" fmla="*/ 1590869 h 1590869"/>
              <a:gd name="connsiteX5" fmla="*/ 3214235 w 5493347"/>
              <a:gd name="connsiteY5" fmla="*/ 1161143 h 1590869"/>
              <a:gd name="connsiteX6" fmla="*/ 2448153 w 5493347"/>
              <a:gd name="connsiteY6" fmla="*/ 854408 h 1590869"/>
              <a:gd name="connsiteX7" fmla="*/ 1572398 w 5493347"/>
              <a:gd name="connsiteY7" fmla="*/ 937852 h 1590869"/>
              <a:gd name="connsiteX8" fmla="*/ 1281447 w 5493347"/>
              <a:gd name="connsiteY8" fmla="*/ 827716 h 1590869"/>
              <a:gd name="connsiteX9" fmla="*/ 158263 w 5493347"/>
              <a:gd name="connsiteY9" fmla="*/ 615914 h 1590869"/>
              <a:gd name="connsiteX10" fmla="*/ 231087 w 5493347"/>
              <a:gd name="connsiteY10" fmla="*/ 457382 h 1590869"/>
              <a:gd name="connsiteX11" fmla="*/ 1414 w 5493347"/>
              <a:gd name="connsiteY11" fmla="*/ 410090 h 1590869"/>
              <a:gd name="connsiteX12" fmla="*/ 417937 w 5493347"/>
              <a:gd name="connsiteY12" fmla="*/ 270533 h 1590869"/>
              <a:gd name="connsiteX13" fmla="*/ 1051890 w 5493347"/>
              <a:gd name="connsiteY13" fmla="*/ 437363 h 1590869"/>
              <a:gd name="connsiteX14" fmla="*/ 1549535 w 5493347"/>
              <a:gd name="connsiteY14" fmla="*/ 367846 h 1590869"/>
              <a:gd name="connsiteX15" fmla="*/ 1138815 w 5493347"/>
              <a:gd name="connsiteY15" fmla="*/ 345621 h 1590869"/>
              <a:gd name="connsiteX16" fmla="*/ 991889 w 5493347"/>
              <a:gd name="connsiteY16" fmla="*/ 115890 h 1590869"/>
              <a:gd name="connsiteX17" fmla="*/ 1647486 w 5493347"/>
              <a:gd name="connsiteY17" fmla="*/ 92040 h 1590869"/>
              <a:gd name="connsiteX18" fmla="*/ 2035402 w 5493347"/>
              <a:gd name="connsiteY18" fmla="*/ 849 h 1590869"/>
              <a:gd name="connsiteX0" fmla="*/ 2035402 w 5518348"/>
              <a:gd name="connsiteY0" fmla="*/ 849 h 1599585"/>
              <a:gd name="connsiteX1" fmla="*/ 2596704 w 5518348"/>
              <a:gd name="connsiteY1" fmla="*/ 141538 h 1599585"/>
              <a:gd name="connsiteX2" fmla="*/ 3488648 w 5518348"/>
              <a:gd name="connsiteY2" fmla="*/ 570305 h 1599585"/>
              <a:gd name="connsiteX3" fmla="*/ 5518348 w 5518348"/>
              <a:gd name="connsiteY3" fmla="*/ 1599585 h 1599585"/>
              <a:gd name="connsiteX4" fmla="*/ 3862184 w 5518348"/>
              <a:gd name="connsiteY4" fmla="*/ 1590869 h 1599585"/>
              <a:gd name="connsiteX5" fmla="*/ 3214235 w 5518348"/>
              <a:gd name="connsiteY5" fmla="*/ 1161143 h 1599585"/>
              <a:gd name="connsiteX6" fmla="*/ 2448153 w 5518348"/>
              <a:gd name="connsiteY6" fmla="*/ 854408 h 1599585"/>
              <a:gd name="connsiteX7" fmla="*/ 1572398 w 5518348"/>
              <a:gd name="connsiteY7" fmla="*/ 937852 h 1599585"/>
              <a:gd name="connsiteX8" fmla="*/ 1281447 w 5518348"/>
              <a:gd name="connsiteY8" fmla="*/ 827716 h 1599585"/>
              <a:gd name="connsiteX9" fmla="*/ 158263 w 5518348"/>
              <a:gd name="connsiteY9" fmla="*/ 615914 h 1599585"/>
              <a:gd name="connsiteX10" fmla="*/ 231087 w 5518348"/>
              <a:gd name="connsiteY10" fmla="*/ 457382 h 1599585"/>
              <a:gd name="connsiteX11" fmla="*/ 1414 w 5518348"/>
              <a:gd name="connsiteY11" fmla="*/ 410090 h 1599585"/>
              <a:gd name="connsiteX12" fmla="*/ 417937 w 5518348"/>
              <a:gd name="connsiteY12" fmla="*/ 270533 h 1599585"/>
              <a:gd name="connsiteX13" fmla="*/ 1051890 w 5518348"/>
              <a:gd name="connsiteY13" fmla="*/ 437363 h 1599585"/>
              <a:gd name="connsiteX14" fmla="*/ 1549535 w 5518348"/>
              <a:gd name="connsiteY14" fmla="*/ 367846 h 1599585"/>
              <a:gd name="connsiteX15" fmla="*/ 1138815 w 5518348"/>
              <a:gd name="connsiteY15" fmla="*/ 345621 h 1599585"/>
              <a:gd name="connsiteX16" fmla="*/ 991889 w 5518348"/>
              <a:gd name="connsiteY16" fmla="*/ 115890 h 1599585"/>
              <a:gd name="connsiteX17" fmla="*/ 1647486 w 5518348"/>
              <a:gd name="connsiteY17" fmla="*/ 92040 h 1599585"/>
              <a:gd name="connsiteX18" fmla="*/ 2035402 w 5518348"/>
              <a:gd name="connsiteY18" fmla="*/ 849 h 159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18348" h="1599585">
                <a:moveTo>
                  <a:pt x="2035402" y="849"/>
                </a:moveTo>
                <a:cubicBezTo>
                  <a:pt x="2197434" y="-5873"/>
                  <a:pt x="2388365" y="26053"/>
                  <a:pt x="2596704" y="141538"/>
                </a:cubicBezTo>
                <a:cubicBezTo>
                  <a:pt x="2882877" y="296530"/>
                  <a:pt x="3113344" y="409742"/>
                  <a:pt x="3488648" y="570305"/>
                </a:cubicBezTo>
                <a:lnTo>
                  <a:pt x="5518348" y="1599585"/>
                </a:lnTo>
                <a:lnTo>
                  <a:pt x="3862184" y="1590869"/>
                </a:lnTo>
                <a:cubicBezTo>
                  <a:pt x="3609095" y="1421123"/>
                  <a:pt x="3449907" y="1283886"/>
                  <a:pt x="3214235" y="1161143"/>
                </a:cubicBezTo>
                <a:cubicBezTo>
                  <a:pt x="2978563" y="1038400"/>
                  <a:pt x="2766821" y="883267"/>
                  <a:pt x="2448153" y="854408"/>
                </a:cubicBezTo>
                <a:cubicBezTo>
                  <a:pt x="2143410" y="808837"/>
                  <a:pt x="1776133" y="951121"/>
                  <a:pt x="1572398" y="937852"/>
                </a:cubicBezTo>
                <a:cubicBezTo>
                  <a:pt x="1505125" y="926208"/>
                  <a:pt x="1357077" y="858858"/>
                  <a:pt x="1281447" y="827716"/>
                </a:cubicBezTo>
                <a:cubicBezTo>
                  <a:pt x="885698" y="751545"/>
                  <a:pt x="570724" y="664232"/>
                  <a:pt x="158263" y="615914"/>
                </a:cubicBezTo>
                <a:cubicBezTo>
                  <a:pt x="86907" y="604850"/>
                  <a:pt x="149248" y="490730"/>
                  <a:pt x="231087" y="457382"/>
                </a:cubicBezTo>
                <a:lnTo>
                  <a:pt x="1414" y="410090"/>
                </a:lnTo>
                <a:cubicBezTo>
                  <a:pt x="-19437" y="255872"/>
                  <a:pt x="193679" y="238135"/>
                  <a:pt x="417937" y="270533"/>
                </a:cubicBezTo>
                <a:cubicBezTo>
                  <a:pt x="654322" y="317787"/>
                  <a:pt x="815504" y="362256"/>
                  <a:pt x="1051890" y="437363"/>
                </a:cubicBezTo>
                <a:cubicBezTo>
                  <a:pt x="1217771" y="414191"/>
                  <a:pt x="1436574" y="452295"/>
                  <a:pt x="1549535" y="367846"/>
                </a:cubicBezTo>
                <a:cubicBezTo>
                  <a:pt x="1412629" y="360438"/>
                  <a:pt x="1256225" y="378097"/>
                  <a:pt x="1138815" y="345621"/>
                </a:cubicBezTo>
                <a:cubicBezTo>
                  <a:pt x="1000710" y="335892"/>
                  <a:pt x="896026" y="181325"/>
                  <a:pt x="991889" y="115890"/>
                </a:cubicBezTo>
                <a:cubicBezTo>
                  <a:pt x="1199280" y="54090"/>
                  <a:pt x="1518085" y="131556"/>
                  <a:pt x="1647486" y="92040"/>
                </a:cubicBezTo>
                <a:cubicBezTo>
                  <a:pt x="1740234" y="52939"/>
                  <a:pt x="1873369" y="7571"/>
                  <a:pt x="2035402" y="849"/>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latin typeface="Century Gothic" panose="020B0502020202020204" pitchFamily="34" charset="0"/>
            </a:endParaRPr>
          </a:p>
        </p:txBody>
      </p:sp>
      <p:sp>
        <p:nvSpPr>
          <p:cNvPr id="107" name="Freeform 16">
            <a:extLst>
              <a:ext uri="{FF2B5EF4-FFF2-40B4-BE49-F238E27FC236}">
                <a16:creationId xmlns:a16="http://schemas.microsoft.com/office/drawing/2014/main" id="{ACB93476-CB99-45CB-A7D2-9B36155E0A29}"/>
              </a:ext>
            </a:extLst>
          </p:cNvPr>
          <p:cNvSpPr/>
          <p:nvPr/>
        </p:nvSpPr>
        <p:spPr>
          <a:xfrm rot="10800000">
            <a:off x="6863436" y="0"/>
            <a:ext cx="5197456" cy="1376941"/>
          </a:xfrm>
          <a:custGeom>
            <a:avLst/>
            <a:gdLst>
              <a:gd name="connsiteX0" fmla="*/ 2035402 w 5468347"/>
              <a:gd name="connsiteY0" fmla="*/ 849 h 1582918"/>
              <a:gd name="connsiteX1" fmla="*/ 2596704 w 5468347"/>
              <a:gd name="connsiteY1" fmla="*/ 141538 h 1582918"/>
              <a:gd name="connsiteX2" fmla="*/ 3488648 w 5468347"/>
              <a:gd name="connsiteY2" fmla="*/ 570305 h 1582918"/>
              <a:gd name="connsiteX3" fmla="*/ 5468347 w 5468347"/>
              <a:gd name="connsiteY3" fmla="*/ 1582918 h 1582918"/>
              <a:gd name="connsiteX4" fmla="*/ 3631596 w 5468347"/>
              <a:gd name="connsiteY4" fmla="*/ 1574966 h 1582918"/>
              <a:gd name="connsiteX5" fmla="*/ 3269121 w 5468347"/>
              <a:gd name="connsiteY5" fmla="*/ 1173092 h 1582918"/>
              <a:gd name="connsiteX6" fmla="*/ 3214235 w 5468347"/>
              <a:gd name="connsiteY6" fmla="*/ 1161143 h 1582918"/>
              <a:gd name="connsiteX7" fmla="*/ 2448153 w 5468347"/>
              <a:gd name="connsiteY7" fmla="*/ 854408 h 1582918"/>
              <a:gd name="connsiteX8" fmla="*/ 1572398 w 5468347"/>
              <a:gd name="connsiteY8" fmla="*/ 937852 h 1582918"/>
              <a:gd name="connsiteX9" fmla="*/ 1281447 w 5468347"/>
              <a:gd name="connsiteY9" fmla="*/ 827716 h 1582918"/>
              <a:gd name="connsiteX10" fmla="*/ 158263 w 5468347"/>
              <a:gd name="connsiteY10" fmla="*/ 615914 h 1582918"/>
              <a:gd name="connsiteX11" fmla="*/ 231087 w 5468347"/>
              <a:gd name="connsiteY11" fmla="*/ 457382 h 1582918"/>
              <a:gd name="connsiteX12" fmla="*/ 1414 w 5468347"/>
              <a:gd name="connsiteY12" fmla="*/ 410090 h 1582918"/>
              <a:gd name="connsiteX13" fmla="*/ 417937 w 5468347"/>
              <a:gd name="connsiteY13" fmla="*/ 270533 h 1582918"/>
              <a:gd name="connsiteX14" fmla="*/ 1051890 w 5468347"/>
              <a:gd name="connsiteY14" fmla="*/ 437363 h 1582918"/>
              <a:gd name="connsiteX15" fmla="*/ 1549535 w 5468347"/>
              <a:gd name="connsiteY15" fmla="*/ 367846 h 1582918"/>
              <a:gd name="connsiteX16" fmla="*/ 1138815 w 5468347"/>
              <a:gd name="connsiteY16" fmla="*/ 345621 h 1582918"/>
              <a:gd name="connsiteX17" fmla="*/ 991889 w 5468347"/>
              <a:gd name="connsiteY17" fmla="*/ 115890 h 1582918"/>
              <a:gd name="connsiteX18" fmla="*/ 1647486 w 5468347"/>
              <a:gd name="connsiteY18" fmla="*/ 92040 h 1582918"/>
              <a:gd name="connsiteX19" fmla="*/ 2035402 w 5468347"/>
              <a:gd name="connsiteY19" fmla="*/ 849 h 1582918"/>
              <a:gd name="connsiteX0" fmla="*/ 2035402 w 5468347"/>
              <a:gd name="connsiteY0" fmla="*/ 849 h 1582918"/>
              <a:gd name="connsiteX1" fmla="*/ 2596704 w 5468347"/>
              <a:gd name="connsiteY1" fmla="*/ 141538 h 1582918"/>
              <a:gd name="connsiteX2" fmla="*/ 3488648 w 5468347"/>
              <a:gd name="connsiteY2" fmla="*/ 570305 h 1582918"/>
              <a:gd name="connsiteX3" fmla="*/ 5468347 w 5468347"/>
              <a:gd name="connsiteY3" fmla="*/ 1582918 h 1582918"/>
              <a:gd name="connsiteX4" fmla="*/ 3631596 w 5468347"/>
              <a:gd name="connsiteY4" fmla="*/ 1574966 h 1582918"/>
              <a:gd name="connsiteX5" fmla="*/ 3214235 w 5468347"/>
              <a:gd name="connsiteY5" fmla="*/ 1161143 h 1582918"/>
              <a:gd name="connsiteX6" fmla="*/ 2448153 w 5468347"/>
              <a:gd name="connsiteY6" fmla="*/ 854408 h 1582918"/>
              <a:gd name="connsiteX7" fmla="*/ 1572398 w 5468347"/>
              <a:gd name="connsiteY7" fmla="*/ 937852 h 1582918"/>
              <a:gd name="connsiteX8" fmla="*/ 1281447 w 5468347"/>
              <a:gd name="connsiteY8" fmla="*/ 827716 h 1582918"/>
              <a:gd name="connsiteX9" fmla="*/ 158263 w 5468347"/>
              <a:gd name="connsiteY9" fmla="*/ 615914 h 1582918"/>
              <a:gd name="connsiteX10" fmla="*/ 231087 w 5468347"/>
              <a:gd name="connsiteY10" fmla="*/ 457382 h 1582918"/>
              <a:gd name="connsiteX11" fmla="*/ 1414 w 5468347"/>
              <a:gd name="connsiteY11" fmla="*/ 410090 h 1582918"/>
              <a:gd name="connsiteX12" fmla="*/ 417937 w 5468347"/>
              <a:gd name="connsiteY12" fmla="*/ 270533 h 1582918"/>
              <a:gd name="connsiteX13" fmla="*/ 1051890 w 5468347"/>
              <a:gd name="connsiteY13" fmla="*/ 437363 h 1582918"/>
              <a:gd name="connsiteX14" fmla="*/ 1549535 w 5468347"/>
              <a:gd name="connsiteY14" fmla="*/ 367846 h 1582918"/>
              <a:gd name="connsiteX15" fmla="*/ 1138815 w 5468347"/>
              <a:gd name="connsiteY15" fmla="*/ 345621 h 1582918"/>
              <a:gd name="connsiteX16" fmla="*/ 991889 w 5468347"/>
              <a:gd name="connsiteY16" fmla="*/ 115890 h 1582918"/>
              <a:gd name="connsiteX17" fmla="*/ 1647486 w 5468347"/>
              <a:gd name="connsiteY17" fmla="*/ 92040 h 1582918"/>
              <a:gd name="connsiteX18" fmla="*/ 2035402 w 5468347"/>
              <a:gd name="connsiteY18" fmla="*/ 849 h 1582918"/>
              <a:gd name="connsiteX0" fmla="*/ 2035402 w 5468347"/>
              <a:gd name="connsiteY0" fmla="*/ 849 h 1582918"/>
              <a:gd name="connsiteX1" fmla="*/ 2596704 w 5468347"/>
              <a:gd name="connsiteY1" fmla="*/ 141538 h 1582918"/>
              <a:gd name="connsiteX2" fmla="*/ 3488648 w 5468347"/>
              <a:gd name="connsiteY2" fmla="*/ 570305 h 1582918"/>
              <a:gd name="connsiteX3" fmla="*/ 5468347 w 5468347"/>
              <a:gd name="connsiteY3" fmla="*/ 1582918 h 1582918"/>
              <a:gd name="connsiteX4" fmla="*/ 4021210 w 5468347"/>
              <a:gd name="connsiteY4" fmla="*/ 1574966 h 1582918"/>
              <a:gd name="connsiteX5" fmla="*/ 3214235 w 5468347"/>
              <a:gd name="connsiteY5" fmla="*/ 1161143 h 1582918"/>
              <a:gd name="connsiteX6" fmla="*/ 2448153 w 5468347"/>
              <a:gd name="connsiteY6" fmla="*/ 854408 h 1582918"/>
              <a:gd name="connsiteX7" fmla="*/ 1572398 w 5468347"/>
              <a:gd name="connsiteY7" fmla="*/ 937852 h 1582918"/>
              <a:gd name="connsiteX8" fmla="*/ 1281447 w 5468347"/>
              <a:gd name="connsiteY8" fmla="*/ 827716 h 1582918"/>
              <a:gd name="connsiteX9" fmla="*/ 158263 w 5468347"/>
              <a:gd name="connsiteY9" fmla="*/ 615914 h 1582918"/>
              <a:gd name="connsiteX10" fmla="*/ 231087 w 5468347"/>
              <a:gd name="connsiteY10" fmla="*/ 457382 h 1582918"/>
              <a:gd name="connsiteX11" fmla="*/ 1414 w 5468347"/>
              <a:gd name="connsiteY11" fmla="*/ 410090 h 1582918"/>
              <a:gd name="connsiteX12" fmla="*/ 417937 w 5468347"/>
              <a:gd name="connsiteY12" fmla="*/ 270533 h 1582918"/>
              <a:gd name="connsiteX13" fmla="*/ 1051890 w 5468347"/>
              <a:gd name="connsiteY13" fmla="*/ 437363 h 1582918"/>
              <a:gd name="connsiteX14" fmla="*/ 1549535 w 5468347"/>
              <a:gd name="connsiteY14" fmla="*/ 367846 h 1582918"/>
              <a:gd name="connsiteX15" fmla="*/ 1138815 w 5468347"/>
              <a:gd name="connsiteY15" fmla="*/ 345621 h 1582918"/>
              <a:gd name="connsiteX16" fmla="*/ 991889 w 5468347"/>
              <a:gd name="connsiteY16" fmla="*/ 115890 h 1582918"/>
              <a:gd name="connsiteX17" fmla="*/ 1647486 w 5468347"/>
              <a:gd name="connsiteY17" fmla="*/ 92040 h 1582918"/>
              <a:gd name="connsiteX18" fmla="*/ 2035402 w 5468347"/>
              <a:gd name="connsiteY18" fmla="*/ 849 h 1582918"/>
              <a:gd name="connsiteX0" fmla="*/ 2035402 w 5468347"/>
              <a:gd name="connsiteY0" fmla="*/ 849 h 1590869"/>
              <a:gd name="connsiteX1" fmla="*/ 2596704 w 5468347"/>
              <a:gd name="connsiteY1" fmla="*/ 141538 h 1590869"/>
              <a:gd name="connsiteX2" fmla="*/ 3488648 w 5468347"/>
              <a:gd name="connsiteY2" fmla="*/ 570305 h 1590869"/>
              <a:gd name="connsiteX3" fmla="*/ 5468347 w 5468347"/>
              <a:gd name="connsiteY3" fmla="*/ 1582918 h 1590869"/>
              <a:gd name="connsiteX4" fmla="*/ 3862184 w 5468347"/>
              <a:gd name="connsiteY4" fmla="*/ 1590869 h 1590869"/>
              <a:gd name="connsiteX5" fmla="*/ 3214235 w 5468347"/>
              <a:gd name="connsiteY5" fmla="*/ 1161143 h 1590869"/>
              <a:gd name="connsiteX6" fmla="*/ 2448153 w 5468347"/>
              <a:gd name="connsiteY6" fmla="*/ 854408 h 1590869"/>
              <a:gd name="connsiteX7" fmla="*/ 1572398 w 5468347"/>
              <a:gd name="connsiteY7" fmla="*/ 937852 h 1590869"/>
              <a:gd name="connsiteX8" fmla="*/ 1281447 w 5468347"/>
              <a:gd name="connsiteY8" fmla="*/ 827716 h 1590869"/>
              <a:gd name="connsiteX9" fmla="*/ 158263 w 5468347"/>
              <a:gd name="connsiteY9" fmla="*/ 615914 h 1590869"/>
              <a:gd name="connsiteX10" fmla="*/ 231087 w 5468347"/>
              <a:gd name="connsiteY10" fmla="*/ 457382 h 1590869"/>
              <a:gd name="connsiteX11" fmla="*/ 1414 w 5468347"/>
              <a:gd name="connsiteY11" fmla="*/ 410090 h 1590869"/>
              <a:gd name="connsiteX12" fmla="*/ 417937 w 5468347"/>
              <a:gd name="connsiteY12" fmla="*/ 270533 h 1590869"/>
              <a:gd name="connsiteX13" fmla="*/ 1051890 w 5468347"/>
              <a:gd name="connsiteY13" fmla="*/ 437363 h 1590869"/>
              <a:gd name="connsiteX14" fmla="*/ 1549535 w 5468347"/>
              <a:gd name="connsiteY14" fmla="*/ 367846 h 1590869"/>
              <a:gd name="connsiteX15" fmla="*/ 1138815 w 5468347"/>
              <a:gd name="connsiteY15" fmla="*/ 345621 h 1590869"/>
              <a:gd name="connsiteX16" fmla="*/ 991889 w 5468347"/>
              <a:gd name="connsiteY16" fmla="*/ 115890 h 1590869"/>
              <a:gd name="connsiteX17" fmla="*/ 1647486 w 5468347"/>
              <a:gd name="connsiteY17" fmla="*/ 92040 h 1590869"/>
              <a:gd name="connsiteX18" fmla="*/ 2035402 w 5468347"/>
              <a:gd name="connsiteY18" fmla="*/ 849 h 1590869"/>
              <a:gd name="connsiteX0" fmla="*/ 2035402 w 5468347"/>
              <a:gd name="connsiteY0" fmla="*/ 849 h 1590869"/>
              <a:gd name="connsiteX1" fmla="*/ 2596704 w 5468347"/>
              <a:gd name="connsiteY1" fmla="*/ 141538 h 1590869"/>
              <a:gd name="connsiteX2" fmla="*/ 3488648 w 5468347"/>
              <a:gd name="connsiteY2" fmla="*/ 570305 h 1590869"/>
              <a:gd name="connsiteX3" fmla="*/ 5468347 w 5468347"/>
              <a:gd name="connsiteY3" fmla="*/ 1582918 h 1590869"/>
              <a:gd name="connsiteX4" fmla="*/ 3862184 w 5468347"/>
              <a:gd name="connsiteY4" fmla="*/ 1590869 h 1590869"/>
              <a:gd name="connsiteX5" fmla="*/ 3214235 w 5468347"/>
              <a:gd name="connsiteY5" fmla="*/ 1161143 h 1590869"/>
              <a:gd name="connsiteX6" fmla="*/ 2448153 w 5468347"/>
              <a:gd name="connsiteY6" fmla="*/ 854408 h 1590869"/>
              <a:gd name="connsiteX7" fmla="*/ 1572398 w 5468347"/>
              <a:gd name="connsiteY7" fmla="*/ 937852 h 1590869"/>
              <a:gd name="connsiteX8" fmla="*/ 1281447 w 5468347"/>
              <a:gd name="connsiteY8" fmla="*/ 827716 h 1590869"/>
              <a:gd name="connsiteX9" fmla="*/ 158263 w 5468347"/>
              <a:gd name="connsiteY9" fmla="*/ 615914 h 1590869"/>
              <a:gd name="connsiteX10" fmla="*/ 231087 w 5468347"/>
              <a:gd name="connsiteY10" fmla="*/ 457382 h 1590869"/>
              <a:gd name="connsiteX11" fmla="*/ 1414 w 5468347"/>
              <a:gd name="connsiteY11" fmla="*/ 410090 h 1590869"/>
              <a:gd name="connsiteX12" fmla="*/ 417937 w 5468347"/>
              <a:gd name="connsiteY12" fmla="*/ 270533 h 1590869"/>
              <a:gd name="connsiteX13" fmla="*/ 1051890 w 5468347"/>
              <a:gd name="connsiteY13" fmla="*/ 437363 h 1590869"/>
              <a:gd name="connsiteX14" fmla="*/ 1549535 w 5468347"/>
              <a:gd name="connsiteY14" fmla="*/ 367846 h 1590869"/>
              <a:gd name="connsiteX15" fmla="*/ 1138815 w 5468347"/>
              <a:gd name="connsiteY15" fmla="*/ 345621 h 1590869"/>
              <a:gd name="connsiteX16" fmla="*/ 991889 w 5468347"/>
              <a:gd name="connsiteY16" fmla="*/ 115890 h 1590869"/>
              <a:gd name="connsiteX17" fmla="*/ 1647486 w 5468347"/>
              <a:gd name="connsiteY17" fmla="*/ 92040 h 1590869"/>
              <a:gd name="connsiteX18" fmla="*/ 2035402 w 5468347"/>
              <a:gd name="connsiteY18" fmla="*/ 849 h 1590869"/>
              <a:gd name="connsiteX0" fmla="*/ 2035402 w 5493347"/>
              <a:gd name="connsiteY0" fmla="*/ 849 h 1590869"/>
              <a:gd name="connsiteX1" fmla="*/ 2596704 w 5493347"/>
              <a:gd name="connsiteY1" fmla="*/ 141538 h 1590869"/>
              <a:gd name="connsiteX2" fmla="*/ 3488648 w 5493347"/>
              <a:gd name="connsiteY2" fmla="*/ 570305 h 1590869"/>
              <a:gd name="connsiteX3" fmla="*/ 5493347 w 5493347"/>
              <a:gd name="connsiteY3" fmla="*/ 1582918 h 1590869"/>
              <a:gd name="connsiteX4" fmla="*/ 3862184 w 5493347"/>
              <a:gd name="connsiteY4" fmla="*/ 1590869 h 1590869"/>
              <a:gd name="connsiteX5" fmla="*/ 3214235 w 5493347"/>
              <a:gd name="connsiteY5" fmla="*/ 1161143 h 1590869"/>
              <a:gd name="connsiteX6" fmla="*/ 2448153 w 5493347"/>
              <a:gd name="connsiteY6" fmla="*/ 854408 h 1590869"/>
              <a:gd name="connsiteX7" fmla="*/ 1572398 w 5493347"/>
              <a:gd name="connsiteY7" fmla="*/ 937852 h 1590869"/>
              <a:gd name="connsiteX8" fmla="*/ 1281447 w 5493347"/>
              <a:gd name="connsiteY8" fmla="*/ 827716 h 1590869"/>
              <a:gd name="connsiteX9" fmla="*/ 158263 w 5493347"/>
              <a:gd name="connsiteY9" fmla="*/ 615914 h 1590869"/>
              <a:gd name="connsiteX10" fmla="*/ 231087 w 5493347"/>
              <a:gd name="connsiteY10" fmla="*/ 457382 h 1590869"/>
              <a:gd name="connsiteX11" fmla="*/ 1414 w 5493347"/>
              <a:gd name="connsiteY11" fmla="*/ 410090 h 1590869"/>
              <a:gd name="connsiteX12" fmla="*/ 417937 w 5493347"/>
              <a:gd name="connsiteY12" fmla="*/ 270533 h 1590869"/>
              <a:gd name="connsiteX13" fmla="*/ 1051890 w 5493347"/>
              <a:gd name="connsiteY13" fmla="*/ 437363 h 1590869"/>
              <a:gd name="connsiteX14" fmla="*/ 1549535 w 5493347"/>
              <a:gd name="connsiteY14" fmla="*/ 367846 h 1590869"/>
              <a:gd name="connsiteX15" fmla="*/ 1138815 w 5493347"/>
              <a:gd name="connsiteY15" fmla="*/ 345621 h 1590869"/>
              <a:gd name="connsiteX16" fmla="*/ 991889 w 5493347"/>
              <a:gd name="connsiteY16" fmla="*/ 115890 h 1590869"/>
              <a:gd name="connsiteX17" fmla="*/ 1647486 w 5493347"/>
              <a:gd name="connsiteY17" fmla="*/ 92040 h 1590869"/>
              <a:gd name="connsiteX18" fmla="*/ 2035402 w 5493347"/>
              <a:gd name="connsiteY18" fmla="*/ 849 h 1590869"/>
              <a:gd name="connsiteX0" fmla="*/ 2035402 w 5518348"/>
              <a:gd name="connsiteY0" fmla="*/ 849 h 1599585"/>
              <a:gd name="connsiteX1" fmla="*/ 2596704 w 5518348"/>
              <a:gd name="connsiteY1" fmla="*/ 141538 h 1599585"/>
              <a:gd name="connsiteX2" fmla="*/ 3488648 w 5518348"/>
              <a:gd name="connsiteY2" fmla="*/ 570305 h 1599585"/>
              <a:gd name="connsiteX3" fmla="*/ 5518348 w 5518348"/>
              <a:gd name="connsiteY3" fmla="*/ 1599585 h 1599585"/>
              <a:gd name="connsiteX4" fmla="*/ 3862184 w 5518348"/>
              <a:gd name="connsiteY4" fmla="*/ 1590869 h 1599585"/>
              <a:gd name="connsiteX5" fmla="*/ 3214235 w 5518348"/>
              <a:gd name="connsiteY5" fmla="*/ 1161143 h 1599585"/>
              <a:gd name="connsiteX6" fmla="*/ 2448153 w 5518348"/>
              <a:gd name="connsiteY6" fmla="*/ 854408 h 1599585"/>
              <a:gd name="connsiteX7" fmla="*/ 1572398 w 5518348"/>
              <a:gd name="connsiteY7" fmla="*/ 937852 h 1599585"/>
              <a:gd name="connsiteX8" fmla="*/ 1281447 w 5518348"/>
              <a:gd name="connsiteY8" fmla="*/ 827716 h 1599585"/>
              <a:gd name="connsiteX9" fmla="*/ 158263 w 5518348"/>
              <a:gd name="connsiteY9" fmla="*/ 615914 h 1599585"/>
              <a:gd name="connsiteX10" fmla="*/ 231087 w 5518348"/>
              <a:gd name="connsiteY10" fmla="*/ 457382 h 1599585"/>
              <a:gd name="connsiteX11" fmla="*/ 1414 w 5518348"/>
              <a:gd name="connsiteY11" fmla="*/ 410090 h 1599585"/>
              <a:gd name="connsiteX12" fmla="*/ 417937 w 5518348"/>
              <a:gd name="connsiteY12" fmla="*/ 270533 h 1599585"/>
              <a:gd name="connsiteX13" fmla="*/ 1051890 w 5518348"/>
              <a:gd name="connsiteY13" fmla="*/ 437363 h 1599585"/>
              <a:gd name="connsiteX14" fmla="*/ 1549535 w 5518348"/>
              <a:gd name="connsiteY14" fmla="*/ 367846 h 1599585"/>
              <a:gd name="connsiteX15" fmla="*/ 1138815 w 5518348"/>
              <a:gd name="connsiteY15" fmla="*/ 345621 h 1599585"/>
              <a:gd name="connsiteX16" fmla="*/ 991889 w 5518348"/>
              <a:gd name="connsiteY16" fmla="*/ 115890 h 1599585"/>
              <a:gd name="connsiteX17" fmla="*/ 1647486 w 5518348"/>
              <a:gd name="connsiteY17" fmla="*/ 92040 h 1599585"/>
              <a:gd name="connsiteX18" fmla="*/ 2035402 w 5518348"/>
              <a:gd name="connsiteY18" fmla="*/ 849 h 159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18348" h="1599585">
                <a:moveTo>
                  <a:pt x="2035402" y="849"/>
                </a:moveTo>
                <a:cubicBezTo>
                  <a:pt x="2197434" y="-5873"/>
                  <a:pt x="2388365" y="26053"/>
                  <a:pt x="2596704" y="141538"/>
                </a:cubicBezTo>
                <a:cubicBezTo>
                  <a:pt x="2882877" y="296530"/>
                  <a:pt x="3113344" y="409742"/>
                  <a:pt x="3488648" y="570305"/>
                </a:cubicBezTo>
                <a:lnTo>
                  <a:pt x="5518348" y="1599585"/>
                </a:lnTo>
                <a:lnTo>
                  <a:pt x="3862184" y="1590869"/>
                </a:lnTo>
                <a:cubicBezTo>
                  <a:pt x="3609095" y="1421123"/>
                  <a:pt x="3449907" y="1283886"/>
                  <a:pt x="3214235" y="1161143"/>
                </a:cubicBezTo>
                <a:cubicBezTo>
                  <a:pt x="2978563" y="1038400"/>
                  <a:pt x="2766821" y="883267"/>
                  <a:pt x="2448153" y="854408"/>
                </a:cubicBezTo>
                <a:cubicBezTo>
                  <a:pt x="2143410" y="808837"/>
                  <a:pt x="1776133" y="951121"/>
                  <a:pt x="1572398" y="937852"/>
                </a:cubicBezTo>
                <a:cubicBezTo>
                  <a:pt x="1505125" y="926208"/>
                  <a:pt x="1357077" y="858858"/>
                  <a:pt x="1281447" y="827716"/>
                </a:cubicBezTo>
                <a:cubicBezTo>
                  <a:pt x="885698" y="751545"/>
                  <a:pt x="570724" y="664232"/>
                  <a:pt x="158263" y="615914"/>
                </a:cubicBezTo>
                <a:cubicBezTo>
                  <a:pt x="86907" y="604850"/>
                  <a:pt x="149248" y="490730"/>
                  <a:pt x="231087" y="457382"/>
                </a:cubicBezTo>
                <a:lnTo>
                  <a:pt x="1414" y="410090"/>
                </a:lnTo>
                <a:cubicBezTo>
                  <a:pt x="-19437" y="255872"/>
                  <a:pt x="193679" y="238135"/>
                  <a:pt x="417937" y="270533"/>
                </a:cubicBezTo>
                <a:cubicBezTo>
                  <a:pt x="654322" y="317787"/>
                  <a:pt x="815504" y="362256"/>
                  <a:pt x="1051890" y="437363"/>
                </a:cubicBezTo>
                <a:cubicBezTo>
                  <a:pt x="1217771" y="414191"/>
                  <a:pt x="1436574" y="452295"/>
                  <a:pt x="1549535" y="367846"/>
                </a:cubicBezTo>
                <a:cubicBezTo>
                  <a:pt x="1412629" y="360438"/>
                  <a:pt x="1256225" y="378097"/>
                  <a:pt x="1138815" y="345621"/>
                </a:cubicBezTo>
                <a:cubicBezTo>
                  <a:pt x="1000710" y="335892"/>
                  <a:pt x="896026" y="181325"/>
                  <a:pt x="991889" y="115890"/>
                </a:cubicBezTo>
                <a:cubicBezTo>
                  <a:pt x="1199280" y="54090"/>
                  <a:pt x="1518085" y="131556"/>
                  <a:pt x="1647486" y="92040"/>
                </a:cubicBezTo>
                <a:cubicBezTo>
                  <a:pt x="1740234" y="52939"/>
                  <a:pt x="1873369" y="7571"/>
                  <a:pt x="2035402" y="849"/>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latin typeface="Century Gothic" panose="020B0502020202020204" pitchFamily="34" charset="0"/>
            </a:endParaRPr>
          </a:p>
        </p:txBody>
      </p:sp>
      <p:grpSp>
        <p:nvGrpSpPr>
          <p:cNvPr id="2" name="Gruppieren 1">
            <a:extLst>
              <a:ext uri="{FF2B5EF4-FFF2-40B4-BE49-F238E27FC236}">
                <a16:creationId xmlns:a16="http://schemas.microsoft.com/office/drawing/2014/main" id="{92CCAFE9-B665-0E4A-9C93-59F9BFEC1791}"/>
              </a:ext>
            </a:extLst>
          </p:cNvPr>
          <p:cNvGrpSpPr/>
          <p:nvPr/>
        </p:nvGrpSpPr>
        <p:grpSpPr>
          <a:xfrm>
            <a:off x="404199" y="335666"/>
            <a:ext cx="6644780" cy="5314898"/>
            <a:chOff x="535612" y="2215867"/>
            <a:chExt cx="3974567" cy="5000578"/>
          </a:xfrm>
        </p:grpSpPr>
        <p:grpSp>
          <p:nvGrpSpPr>
            <p:cNvPr id="83" name="Group 82">
              <a:extLst>
                <a:ext uri="{FF2B5EF4-FFF2-40B4-BE49-F238E27FC236}">
                  <a16:creationId xmlns:a16="http://schemas.microsoft.com/office/drawing/2014/main" id="{9B2E38C2-660E-4C73-B73F-5D50B6654E4E}"/>
                </a:ext>
              </a:extLst>
            </p:cNvPr>
            <p:cNvGrpSpPr/>
            <p:nvPr/>
          </p:nvGrpSpPr>
          <p:grpSpPr>
            <a:xfrm>
              <a:off x="583187" y="3953425"/>
              <a:ext cx="3808758" cy="1565030"/>
              <a:chOff x="2533927" y="4692954"/>
              <a:chExt cx="955361" cy="1565030"/>
            </a:xfrm>
          </p:grpSpPr>
          <p:sp>
            <p:nvSpPr>
              <p:cNvPr id="84" name="TextBox 83">
                <a:extLst>
                  <a:ext uri="{FF2B5EF4-FFF2-40B4-BE49-F238E27FC236}">
                    <a16:creationId xmlns:a16="http://schemas.microsoft.com/office/drawing/2014/main" id="{6545043F-917C-44CF-B898-A721982BE5ED}"/>
                  </a:ext>
                </a:extLst>
              </p:cNvPr>
              <p:cNvSpPr txBox="1"/>
              <p:nvPr/>
            </p:nvSpPr>
            <p:spPr>
              <a:xfrm>
                <a:off x="2533927" y="4940419"/>
                <a:ext cx="955361" cy="1317565"/>
              </a:xfrm>
              <a:prstGeom prst="rect">
                <a:avLst/>
              </a:prstGeom>
              <a:noFill/>
            </p:spPr>
            <p:txBody>
              <a:bodyPr wrap="square" rtlCol="0">
                <a:spAutoFit/>
              </a:bodyPr>
              <a:lstStyle/>
              <a:p>
                <a:pPr algn="just"/>
                <a:endParaRPr lang="de-DE" sz="1400" dirty="0">
                  <a:latin typeface="Century Gothic" panose="020B0502020202020204" pitchFamily="34" charset="0"/>
                </a:endParaRPr>
              </a:p>
              <a:p>
                <a:pPr algn="just"/>
                <a:r>
                  <a:rPr lang="de-DE" sz="1400" dirty="0" err="1">
                    <a:latin typeface="Century Gothic" panose="020B0502020202020204" pitchFamily="34" charset="0"/>
                  </a:rPr>
                  <a:t>We</a:t>
                </a:r>
                <a:r>
                  <a:rPr lang="de-DE" sz="1400" dirty="0">
                    <a:latin typeface="Century Gothic" panose="020B0502020202020204" pitchFamily="34" charset="0"/>
                  </a:rPr>
                  <a:t> </a:t>
                </a:r>
                <a:r>
                  <a:rPr lang="de-DE" sz="1400" dirty="0" err="1">
                    <a:latin typeface="Century Gothic" panose="020B0502020202020204" pitchFamily="34" charset="0"/>
                  </a:rPr>
                  <a:t>voluntary</a:t>
                </a:r>
                <a:r>
                  <a:rPr lang="de-DE" sz="1400" dirty="0">
                    <a:latin typeface="Century Gothic" panose="020B0502020202020204" pitchFamily="34" charset="0"/>
                  </a:rPr>
                  <a:t> </a:t>
                </a:r>
                <a:r>
                  <a:rPr lang="de-DE" sz="1400" dirty="0" err="1">
                    <a:latin typeface="Century Gothic" panose="020B0502020202020204" pitchFamily="34" charset="0"/>
                  </a:rPr>
                  <a:t>accept</a:t>
                </a:r>
                <a:r>
                  <a:rPr lang="de-DE" sz="1400" dirty="0">
                    <a:latin typeface="Century Gothic" panose="020B0502020202020204" pitchFamily="34" charset="0"/>
                  </a:rPr>
                  <a:t> ISO 26000 </a:t>
                </a:r>
                <a:r>
                  <a:rPr lang="de-DE" sz="1400" dirty="0" err="1">
                    <a:latin typeface="Century Gothic" panose="020B0502020202020204" pitchFamily="34" charset="0"/>
                  </a:rPr>
                  <a:t>as</a:t>
                </a:r>
                <a:r>
                  <a:rPr lang="de-DE" sz="1400" dirty="0">
                    <a:latin typeface="Century Gothic" panose="020B0502020202020204" pitchFamily="34" charset="0"/>
                  </a:rPr>
                  <a:t> a </a:t>
                </a:r>
                <a:r>
                  <a:rPr lang="de-DE" sz="1400" dirty="0" err="1">
                    <a:latin typeface="Century Gothic" panose="020B0502020202020204" pitchFamily="34" charset="0"/>
                  </a:rPr>
                  <a:t>reference</a:t>
                </a:r>
                <a:r>
                  <a:rPr lang="de-DE" sz="1400" dirty="0">
                    <a:latin typeface="Century Gothic" panose="020B0502020202020204" pitchFamily="34" charset="0"/>
                  </a:rPr>
                  <a:t> </a:t>
                </a:r>
                <a:r>
                  <a:rPr lang="de-DE" sz="1400" dirty="0" err="1">
                    <a:latin typeface="Century Gothic" panose="020B0502020202020204" pitchFamily="34" charset="0"/>
                  </a:rPr>
                  <a:t>document</a:t>
                </a:r>
                <a:r>
                  <a:rPr lang="de-DE" sz="1400" dirty="0">
                    <a:latin typeface="Century Gothic" panose="020B0502020202020204" pitchFamily="34" charset="0"/>
                  </a:rPr>
                  <a:t> </a:t>
                </a:r>
                <a:r>
                  <a:rPr lang="de-DE" sz="1400" dirty="0" err="1">
                    <a:latin typeface="Century Gothic" panose="020B0502020202020204" pitchFamily="34" charset="0"/>
                  </a:rPr>
                  <a:t>containing</a:t>
                </a:r>
                <a:r>
                  <a:rPr lang="de-DE" sz="1400" dirty="0">
                    <a:latin typeface="Century Gothic" panose="020B0502020202020204" pitchFamily="34" charset="0"/>
                  </a:rPr>
                  <a:t> </a:t>
                </a:r>
                <a:r>
                  <a:rPr lang="de-DE" sz="1400" dirty="0" err="1">
                    <a:latin typeface="Century Gothic" panose="020B0502020202020204" pitchFamily="34" charset="0"/>
                  </a:rPr>
                  <a:t>guidelines</a:t>
                </a:r>
                <a:r>
                  <a:rPr lang="de-DE" sz="1400" dirty="0">
                    <a:latin typeface="Century Gothic" panose="020B0502020202020204" pitchFamily="34" charset="0"/>
                  </a:rPr>
                  <a:t> </a:t>
                </a:r>
                <a:r>
                  <a:rPr lang="de-DE" sz="1400" dirty="0" err="1">
                    <a:latin typeface="Century Gothic" panose="020B0502020202020204" pitchFamily="34" charset="0"/>
                  </a:rPr>
                  <a:t>for</a:t>
                </a:r>
                <a:r>
                  <a:rPr lang="de-DE" sz="1400" dirty="0">
                    <a:latin typeface="Century Gothic" panose="020B0502020202020204" pitchFamily="34" charset="0"/>
                  </a:rPr>
                  <a:t> </a:t>
                </a:r>
                <a:r>
                  <a:rPr lang="de-DE" sz="1400" dirty="0" err="1">
                    <a:latin typeface="Century Gothic" panose="020B0502020202020204" pitchFamily="34" charset="0"/>
                  </a:rPr>
                  <a:t>implementing</a:t>
                </a:r>
                <a:r>
                  <a:rPr lang="de-DE" sz="1400" dirty="0">
                    <a:latin typeface="Century Gothic" panose="020B0502020202020204" pitchFamily="34" charset="0"/>
                  </a:rPr>
                  <a:t> </a:t>
                </a:r>
                <a:r>
                  <a:rPr lang="de-DE" sz="1400" dirty="0" err="1">
                    <a:latin typeface="Century Gothic" panose="020B0502020202020204" pitchFamily="34" charset="0"/>
                  </a:rPr>
                  <a:t>socially</a:t>
                </a:r>
                <a:r>
                  <a:rPr lang="de-DE" sz="1400" dirty="0">
                    <a:latin typeface="Century Gothic" panose="020B0502020202020204" pitchFamily="34" charset="0"/>
                  </a:rPr>
                  <a:t> </a:t>
                </a:r>
                <a:r>
                  <a:rPr lang="de-DE" sz="1400" dirty="0" err="1">
                    <a:latin typeface="Century Gothic" panose="020B0502020202020204" pitchFamily="34" charset="0"/>
                  </a:rPr>
                  <a:t>responsible</a:t>
                </a:r>
                <a:r>
                  <a:rPr lang="de-DE" sz="1400" dirty="0">
                    <a:latin typeface="Century Gothic" panose="020B0502020202020204" pitchFamily="34" charset="0"/>
                  </a:rPr>
                  <a:t> </a:t>
                </a:r>
                <a:r>
                  <a:rPr lang="de-DE" sz="1400" dirty="0" err="1">
                    <a:latin typeface="Century Gothic" panose="020B0502020202020204" pitchFamily="34" charset="0"/>
                  </a:rPr>
                  <a:t>behavior</a:t>
                </a:r>
                <a:r>
                  <a:rPr lang="de-DE" sz="1400" dirty="0">
                    <a:latin typeface="Century Gothic" panose="020B0502020202020204" pitchFamily="34" charset="0"/>
                  </a:rPr>
                  <a:t> </a:t>
                </a:r>
                <a:r>
                  <a:rPr lang="de-DE" sz="1400" dirty="0" err="1">
                    <a:latin typeface="Century Gothic" panose="020B0502020202020204" pitchFamily="34" charset="0"/>
                  </a:rPr>
                  <a:t>and</a:t>
                </a:r>
                <a:r>
                  <a:rPr lang="de-DE" sz="1400" dirty="0">
                    <a:latin typeface="Century Gothic" panose="020B0502020202020204" pitchFamily="34" charset="0"/>
                  </a:rPr>
                  <a:t> </a:t>
                </a:r>
                <a:r>
                  <a:rPr lang="de-DE" sz="1400" dirty="0" err="1">
                    <a:latin typeface="Century Gothic" panose="020B0502020202020204" pitchFamily="34" charset="0"/>
                  </a:rPr>
                  <a:t>the</a:t>
                </a:r>
                <a:r>
                  <a:rPr lang="de-DE" sz="1400" dirty="0">
                    <a:latin typeface="Century Gothic" panose="020B0502020202020204" pitchFamily="34" charset="0"/>
                  </a:rPr>
                  <a:t> </a:t>
                </a:r>
                <a:r>
                  <a:rPr lang="de-DE" sz="1400" dirty="0" err="1">
                    <a:latin typeface="Century Gothic" panose="020B0502020202020204" pitchFamily="34" charset="0"/>
                  </a:rPr>
                  <a:t>ten</a:t>
                </a:r>
                <a:r>
                  <a:rPr lang="de-DE" sz="1400" dirty="0">
                    <a:latin typeface="Century Gothic" panose="020B0502020202020204" pitchFamily="34" charset="0"/>
                  </a:rPr>
                  <a:t> </a:t>
                </a:r>
                <a:r>
                  <a:rPr lang="de-DE" sz="1400" dirty="0" err="1">
                    <a:latin typeface="Century Gothic" panose="020B0502020202020204" pitchFamily="34" charset="0"/>
                  </a:rPr>
                  <a:t>principles</a:t>
                </a:r>
                <a:r>
                  <a:rPr lang="de-DE" sz="1400" dirty="0">
                    <a:latin typeface="Century Gothic" panose="020B0502020202020204" pitchFamily="34" charset="0"/>
                  </a:rPr>
                  <a:t> </a:t>
                </a:r>
                <a:r>
                  <a:rPr lang="de-DE" sz="1400" dirty="0" err="1">
                    <a:latin typeface="Century Gothic" panose="020B0502020202020204" pitchFamily="34" charset="0"/>
                  </a:rPr>
                  <a:t>of</a:t>
                </a:r>
                <a:r>
                  <a:rPr lang="de-DE" sz="1400" dirty="0">
                    <a:latin typeface="Century Gothic" panose="020B0502020202020204" pitchFamily="34" charset="0"/>
                  </a:rPr>
                  <a:t> </a:t>
                </a:r>
                <a:r>
                  <a:rPr lang="de-DE" sz="1400" dirty="0" err="1">
                    <a:latin typeface="Century Gothic" panose="020B0502020202020204" pitchFamily="34" charset="0"/>
                  </a:rPr>
                  <a:t>the</a:t>
                </a:r>
                <a:r>
                  <a:rPr lang="de-DE" sz="1400" dirty="0">
                    <a:latin typeface="Century Gothic" panose="020B0502020202020204" pitchFamily="34" charset="0"/>
                  </a:rPr>
                  <a:t> Global Compact </a:t>
                </a:r>
                <a:r>
                  <a:rPr lang="de-DE" sz="1400" dirty="0" err="1">
                    <a:latin typeface="Century Gothic" panose="020B0502020202020204" pitchFamily="34" charset="0"/>
                  </a:rPr>
                  <a:t>with</a:t>
                </a:r>
                <a:r>
                  <a:rPr lang="de-DE" sz="1400" dirty="0">
                    <a:latin typeface="Century Gothic" panose="020B0502020202020204" pitchFamily="34" charset="0"/>
                  </a:rPr>
                  <a:t> </a:t>
                </a:r>
                <a:r>
                  <a:rPr lang="de-DE" sz="1400" dirty="0" err="1">
                    <a:latin typeface="Century Gothic" panose="020B0502020202020204" pitchFamily="34" charset="0"/>
                  </a:rPr>
                  <a:t>respect</a:t>
                </a:r>
                <a:r>
                  <a:rPr lang="de-DE" sz="1400" dirty="0">
                    <a:latin typeface="Century Gothic" panose="020B0502020202020204" pitchFamily="34" charset="0"/>
                  </a:rPr>
                  <a:t> </a:t>
                </a:r>
                <a:r>
                  <a:rPr lang="de-DE" sz="1400" dirty="0" err="1">
                    <a:latin typeface="Century Gothic" panose="020B0502020202020204" pitchFamily="34" charset="0"/>
                  </a:rPr>
                  <a:t>to</a:t>
                </a:r>
                <a:r>
                  <a:rPr lang="de-DE" sz="1400" dirty="0">
                    <a:latin typeface="Century Gothic" panose="020B0502020202020204" pitchFamily="34" charset="0"/>
                  </a:rPr>
                  <a:t> human </a:t>
                </a:r>
                <a:r>
                  <a:rPr lang="de-DE" sz="1400" dirty="0" err="1">
                    <a:latin typeface="Century Gothic" panose="020B0502020202020204" pitchFamily="34" charset="0"/>
                  </a:rPr>
                  <a:t>rights</a:t>
                </a:r>
                <a:r>
                  <a:rPr lang="de-DE" sz="1400" dirty="0">
                    <a:latin typeface="Century Gothic" panose="020B0502020202020204" pitchFamily="34" charset="0"/>
                  </a:rPr>
                  <a:t>, </a:t>
                </a:r>
                <a:r>
                  <a:rPr lang="de-DE" sz="1400" dirty="0" err="1">
                    <a:latin typeface="Century Gothic" panose="020B0502020202020204" pitchFamily="34" charset="0"/>
                  </a:rPr>
                  <a:t>labour</a:t>
                </a:r>
                <a:r>
                  <a:rPr lang="de-DE" sz="1400" dirty="0">
                    <a:latin typeface="Century Gothic" panose="020B0502020202020204" pitchFamily="34" charset="0"/>
                  </a:rPr>
                  <a:t>, </a:t>
                </a:r>
                <a:r>
                  <a:rPr lang="de-DE" sz="1400" dirty="0" err="1">
                    <a:latin typeface="Century Gothic" panose="020B0502020202020204" pitchFamily="34" charset="0"/>
                  </a:rPr>
                  <a:t>environment</a:t>
                </a:r>
                <a:r>
                  <a:rPr lang="de-DE" sz="1400" dirty="0">
                    <a:latin typeface="Century Gothic" panose="020B0502020202020204" pitchFamily="34" charset="0"/>
                  </a:rPr>
                  <a:t> </a:t>
                </a:r>
                <a:r>
                  <a:rPr lang="de-DE" sz="1400" dirty="0" err="1">
                    <a:latin typeface="Century Gothic" panose="020B0502020202020204" pitchFamily="34" charset="0"/>
                  </a:rPr>
                  <a:t>and</a:t>
                </a:r>
                <a:r>
                  <a:rPr lang="de-DE" sz="1400" dirty="0">
                    <a:latin typeface="Century Gothic" panose="020B0502020202020204" pitchFamily="34" charset="0"/>
                  </a:rPr>
                  <a:t> anti-</a:t>
                </a:r>
                <a:r>
                  <a:rPr lang="de-DE" sz="1400" dirty="0" err="1">
                    <a:latin typeface="Century Gothic" panose="020B0502020202020204" pitchFamily="34" charset="0"/>
                  </a:rPr>
                  <a:t>corruption</a:t>
                </a:r>
                <a:r>
                  <a:rPr lang="de-DE" sz="1400" dirty="0">
                    <a:latin typeface="Century Gothic" panose="020B0502020202020204" pitchFamily="34" charset="0"/>
                  </a:rPr>
                  <a:t>. </a:t>
                </a:r>
              </a:p>
              <a:p>
                <a:r>
                  <a:rPr lang="ko-KR" altLang="en-US" sz="1500" dirty="0">
                    <a:solidFill>
                      <a:schemeClr val="tx2"/>
                    </a:solidFill>
                    <a:latin typeface="Century Gothic" panose="020B0502020202020204" pitchFamily="34" charset="0"/>
                  </a:rPr>
                  <a:t> </a:t>
                </a:r>
              </a:p>
            </p:txBody>
          </p:sp>
          <p:sp>
            <p:nvSpPr>
              <p:cNvPr id="85" name="TextBox 84">
                <a:extLst>
                  <a:ext uri="{FF2B5EF4-FFF2-40B4-BE49-F238E27FC236}">
                    <a16:creationId xmlns:a16="http://schemas.microsoft.com/office/drawing/2014/main" id="{A360E9F1-9429-4ECB-AFD8-FE2F73709802}"/>
                  </a:ext>
                </a:extLst>
              </p:cNvPr>
              <p:cNvSpPr txBox="1"/>
              <p:nvPr/>
            </p:nvSpPr>
            <p:spPr>
              <a:xfrm>
                <a:off x="2543749" y="4692954"/>
                <a:ext cx="945539" cy="289575"/>
              </a:xfrm>
              <a:prstGeom prst="rect">
                <a:avLst/>
              </a:prstGeom>
              <a:solidFill>
                <a:schemeClr val="accent4">
                  <a:lumMod val="50000"/>
                </a:schemeClr>
              </a:solidFill>
              <a:ln>
                <a:solidFill>
                  <a:schemeClr val="accent3"/>
                </a:solidFill>
              </a:ln>
            </p:spPr>
            <p:txBody>
              <a:bodyPr wrap="square" rtlCol="0">
                <a:spAutoFit/>
              </a:bodyPr>
              <a:lstStyle/>
              <a:p>
                <a:r>
                  <a:rPr lang="en-US" altLang="ko-KR" sz="1400" dirty="0">
                    <a:solidFill>
                      <a:schemeClr val="bg1"/>
                    </a:solidFill>
                    <a:latin typeface="Century Gothic" panose="020B0502020202020204" pitchFamily="34" charset="0"/>
                  </a:rPr>
                  <a:t>SD</a:t>
                </a:r>
                <a:r>
                  <a:rPr lang="de-DE" sz="1400" dirty="0">
                    <a:solidFill>
                      <a:schemeClr val="bg1"/>
                    </a:solidFill>
                    <a:latin typeface="Century Gothic" panose="020B0502020202020204" pitchFamily="34" charset="0"/>
                  </a:rPr>
                  <a:t>G. 17 Consulting GmbH </a:t>
                </a:r>
                <a:endParaRPr lang="ko-KR" altLang="en-US" sz="1400" dirty="0">
                  <a:solidFill>
                    <a:schemeClr val="bg1"/>
                  </a:solidFill>
                  <a:latin typeface="Century Gothic" panose="020B0502020202020204" pitchFamily="34" charset="0"/>
                </a:endParaRPr>
              </a:p>
            </p:txBody>
          </p:sp>
        </p:grpSp>
        <p:grpSp>
          <p:nvGrpSpPr>
            <p:cNvPr id="86" name="Group 85">
              <a:extLst>
                <a:ext uri="{FF2B5EF4-FFF2-40B4-BE49-F238E27FC236}">
                  <a16:creationId xmlns:a16="http://schemas.microsoft.com/office/drawing/2014/main" id="{AA845D0A-0333-400B-852B-73FED700682A}"/>
                </a:ext>
              </a:extLst>
            </p:cNvPr>
            <p:cNvGrpSpPr/>
            <p:nvPr/>
          </p:nvGrpSpPr>
          <p:grpSpPr>
            <a:xfrm>
              <a:off x="583187" y="2215867"/>
              <a:ext cx="3926992" cy="1540953"/>
              <a:chOff x="2524106" y="4685670"/>
              <a:chExt cx="985017" cy="1540953"/>
            </a:xfrm>
          </p:grpSpPr>
          <p:sp>
            <p:nvSpPr>
              <p:cNvPr id="87" name="TextBox 86">
                <a:extLst>
                  <a:ext uri="{FF2B5EF4-FFF2-40B4-BE49-F238E27FC236}">
                    <a16:creationId xmlns:a16="http://schemas.microsoft.com/office/drawing/2014/main" id="{D97A1295-26A7-4202-821E-EA98CAB52B45}"/>
                  </a:ext>
                </a:extLst>
              </p:cNvPr>
              <p:cNvSpPr txBox="1"/>
              <p:nvPr/>
            </p:nvSpPr>
            <p:spPr>
              <a:xfrm>
                <a:off x="2524106" y="5328941"/>
                <a:ext cx="985017" cy="897682"/>
              </a:xfrm>
              <a:prstGeom prst="rect">
                <a:avLst/>
              </a:prstGeom>
              <a:noFill/>
            </p:spPr>
            <p:txBody>
              <a:bodyPr wrap="square" rtlCol="0">
                <a:spAutoFit/>
              </a:bodyPr>
              <a:lstStyle/>
              <a:p>
                <a:r>
                  <a:rPr lang="de-DE" sz="1400" dirty="0">
                    <a:latin typeface="Century Gothic" panose="020B0502020202020204" pitchFamily="34" charset="0"/>
                  </a:rPr>
                  <a:t>SDG. 17 Consulting GmbH </a:t>
                </a:r>
                <a:r>
                  <a:rPr lang="de-DE" sz="1400" dirty="0" err="1">
                    <a:latin typeface="Century Gothic" panose="020B0502020202020204" pitchFamily="34" charset="0"/>
                  </a:rPr>
                  <a:t>advocates</a:t>
                </a:r>
                <a:r>
                  <a:rPr lang="de-DE" sz="1400" dirty="0">
                    <a:latin typeface="Century Gothic" panose="020B0502020202020204" pitchFamily="34" charset="0"/>
                  </a:rPr>
                  <a:t> </a:t>
                </a:r>
                <a:r>
                  <a:rPr lang="de-DE" sz="1400" dirty="0" err="1">
                    <a:latin typeface="Century Gothic" panose="020B0502020202020204" pitchFamily="34" charset="0"/>
                  </a:rPr>
                  <a:t>policies</a:t>
                </a:r>
                <a:r>
                  <a:rPr lang="de-DE" sz="1400" dirty="0">
                    <a:latin typeface="Century Gothic" panose="020B0502020202020204" pitchFamily="34" charset="0"/>
                  </a:rPr>
                  <a:t> </a:t>
                </a:r>
                <a:r>
                  <a:rPr lang="de-DE" sz="1400" dirty="0" err="1">
                    <a:latin typeface="Century Gothic" panose="020B0502020202020204" pitchFamily="34" charset="0"/>
                  </a:rPr>
                  <a:t>and</a:t>
                </a:r>
                <a:r>
                  <a:rPr lang="de-DE" sz="1400" dirty="0">
                    <a:latin typeface="Century Gothic" panose="020B0502020202020204" pitchFamily="34" charset="0"/>
                  </a:rPr>
                  <a:t> </a:t>
                </a:r>
                <a:r>
                  <a:rPr lang="de-DE" sz="1400" dirty="0" err="1">
                    <a:latin typeface="Century Gothic" panose="020B0502020202020204" pitchFamily="34" charset="0"/>
                  </a:rPr>
                  <a:t>practices</a:t>
                </a:r>
                <a:r>
                  <a:rPr lang="de-DE" sz="1400" dirty="0">
                    <a:latin typeface="Century Gothic" panose="020B0502020202020204" pitchFamily="34" charset="0"/>
                  </a:rPr>
                  <a:t> </a:t>
                </a:r>
                <a:r>
                  <a:rPr lang="de-DE" sz="1400" dirty="0" err="1">
                    <a:latin typeface="Century Gothic" panose="020B0502020202020204" pitchFamily="34" charset="0"/>
                  </a:rPr>
                  <a:t>that</a:t>
                </a:r>
                <a:r>
                  <a:rPr lang="de-DE" sz="1400" dirty="0">
                    <a:latin typeface="Century Gothic" panose="020B0502020202020204" pitchFamily="34" charset="0"/>
                  </a:rPr>
                  <a:t> </a:t>
                </a:r>
                <a:r>
                  <a:rPr lang="de-DE" sz="1400" dirty="0" err="1">
                    <a:latin typeface="Century Gothic" panose="020B0502020202020204" pitchFamily="34" charset="0"/>
                  </a:rPr>
                  <a:t>encourage</a:t>
                </a:r>
                <a:r>
                  <a:rPr lang="de-DE" sz="1400" dirty="0">
                    <a:latin typeface="Century Gothic" panose="020B0502020202020204" pitchFamily="34" charset="0"/>
                  </a:rPr>
                  <a:t> </a:t>
                </a:r>
                <a:r>
                  <a:rPr lang="de-DE" sz="1400" dirty="0" err="1">
                    <a:latin typeface="Century Gothic" panose="020B0502020202020204" pitchFamily="34" charset="0"/>
                  </a:rPr>
                  <a:t>the</a:t>
                </a:r>
                <a:r>
                  <a:rPr lang="de-DE" sz="1400" dirty="0">
                    <a:latin typeface="Century Gothic" panose="020B0502020202020204" pitchFamily="34" charset="0"/>
                  </a:rPr>
                  <a:t> </a:t>
                </a:r>
                <a:r>
                  <a:rPr lang="de-DE" sz="1400" dirty="0" err="1">
                    <a:latin typeface="Century Gothic" panose="020B0502020202020204" pitchFamily="34" charset="0"/>
                  </a:rPr>
                  <a:t>development</a:t>
                </a:r>
                <a:r>
                  <a:rPr lang="de-DE" sz="1400" dirty="0">
                    <a:latin typeface="Century Gothic" panose="020B0502020202020204" pitchFamily="34" charset="0"/>
                  </a:rPr>
                  <a:t> </a:t>
                </a:r>
                <a:r>
                  <a:rPr lang="de-DE" sz="1400" dirty="0" err="1">
                    <a:latin typeface="Century Gothic" panose="020B0502020202020204" pitchFamily="34" charset="0"/>
                  </a:rPr>
                  <a:t>of</a:t>
                </a:r>
                <a:r>
                  <a:rPr lang="de-DE" sz="1400" dirty="0">
                    <a:latin typeface="Century Gothic" panose="020B0502020202020204" pitchFamily="34" charset="0"/>
                  </a:rPr>
                  <a:t> </a:t>
                </a:r>
                <a:r>
                  <a:rPr lang="de-DE" sz="1400" dirty="0" err="1">
                    <a:latin typeface="Century Gothic" panose="020B0502020202020204" pitchFamily="34" charset="0"/>
                  </a:rPr>
                  <a:t>low-carbon</a:t>
                </a:r>
                <a:r>
                  <a:rPr lang="de-DE" sz="1400" dirty="0">
                    <a:latin typeface="Century Gothic" panose="020B0502020202020204" pitchFamily="34" charset="0"/>
                  </a:rPr>
                  <a:t>, </a:t>
                </a:r>
                <a:r>
                  <a:rPr lang="de-DE" sz="1400" dirty="0" err="1">
                    <a:latin typeface="Century Gothic" panose="020B0502020202020204" pitchFamily="34" charset="0"/>
                  </a:rPr>
                  <a:t>climate-resilient</a:t>
                </a:r>
                <a:r>
                  <a:rPr lang="de-DE" sz="1400" dirty="0">
                    <a:latin typeface="Century Gothic" panose="020B0502020202020204" pitchFamily="34" charset="0"/>
                  </a:rPr>
                  <a:t> </a:t>
                </a:r>
                <a:r>
                  <a:rPr lang="de-DE" sz="1400" dirty="0" err="1">
                    <a:latin typeface="Century Gothic" panose="020B0502020202020204" pitchFamily="34" charset="0"/>
                  </a:rPr>
                  <a:t>infrastructure</a:t>
                </a:r>
                <a:r>
                  <a:rPr lang="de-DE" sz="1400" dirty="0">
                    <a:latin typeface="Century Gothic" panose="020B0502020202020204" pitchFamily="34" charset="0"/>
                  </a:rPr>
                  <a:t> </a:t>
                </a:r>
                <a:r>
                  <a:rPr lang="de-DE" sz="1400" dirty="0" err="1">
                    <a:latin typeface="Century Gothic" panose="020B0502020202020204" pitchFamily="34" charset="0"/>
                  </a:rPr>
                  <a:t>delivered</a:t>
                </a:r>
                <a:r>
                  <a:rPr lang="de-DE" sz="1400" dirty="0">
                    <a:latin typeface="Century Gothic" panose="020B0502020202020204" pitchFamily="34" charset="0"/>
                  </a:rPr>
                  <a:t> </a:t>
                </a:r>
                <a:r>
                  <a:rPr lang="de-DE" sz="1400" dirty="0" err="1">
                    <a:latin typeface="Century Gothic" panose="020B0502020202020204" pitchFamily="34" charset="0"/>
                  </a:rPr>
                  <a:t>through</a:t>
                </a:r>
                <a:r>
                  <a:rPr lang="de-DE" sz="1400" dirty="0">
                    <a:latin typeface="Century Gothic" panose="020B0502020202020204" pitchFamily="34" charset="0"/>
                  </a:rPr>
                  <a:t> </a:t>
                </a:r>
                <a:r>
                  <a:rPr lang="de-DE" sz="1400" dirty="0" err="1">
                    <a:latin typeface="Century Gothic" panose="020B0502020202020204" pitchFamily="34" charset="0"/>
                  </a:rPr>
                  <a:t>sustainable</a:t>
                </a:r>
                <a:r>
                  <a:rPr lang="de-DE" sz="1400" dirty="0">
                    <a:latin typeface="Century Gothic" panose="020B0502020202020204" pitchFamily="34" charset="0"/>
                  </a:rPr>
                  <a:t> </a:t>
                </a:r>
                <a:r>
                  <a:rPr lang="de-DE" sz="1400" dirty="0" err="1">
                    <a:latin typeface="Century Gothic" panose="020B0502020202020204" pitchFamily="34" charset="0"/>
                  </a:rPr>
                  <a:t>and</a:t>
                </a:r>
                <a:r>
                  <a:rPr lang="de-DE" sz="1400" dirty="0">
                    <a:latin typeface="Century Gothic" panose="020B0502020202020204" pitchFamily="34" charset="0"/>
                  </a:rPr>
                  <a:t> people-first </a:t>
                </a:r>
                <a:r>
                  <a:rPr lang="de-DE" sz="1400" dirty="0" err="1">
                    <a:latin typeface="Century Gothic" panose="020B0502020202020204" pitchFamily="34" charset="0"/>
                  </a:rPr>
                  <a:t>public</a:t>
                </a:r>
                <a:r>
                  <a:rPr lang="de-DE" sz="1400" dirty="0">
                    <a:latin typeface="Century Gothic" panose="020B0502020202020204" pitchFamily="34" charset="0"/>
                  </a:rPr>
                  <a:t>-private </a:t>
                </a:r>
                <a:r>
                  <a:rPr lang="de-DE" sz="1400" dirty="0" err="1">
                    <a:latin typeface="Century Gothic" panose="020B0502020202020204" pitchFamily="34" charset="0"/>
                  </a:rPr>
                  <a:t>partnerships</a:t>
                </a:r>
                <a:r>
                  <a:rPr lang="de-DE" sz="1400" dirty="0">
                    <a:latin typeface="Century Gothic" panose="020B0502020202020204" pitchFamily="34" charset="0"/>
                  </a:rPr>
                  <a:t>.</a:t>
                </a:r>
                <a:endParaRPr lang="ko-KR" altLang="en-US" sz="1400" dirty="0">
                  <a:latin typeface="Century Gothic" panose="020B0502020202020204" pitchFamily="34" charset="0"/>
                </a:endParaRPr>
              </a:p>
            </p:txBody>
          </p:sp>
          <p:sp>
            <p:nvSpPr>
              <p:cNvPr id="88" name="TextBox 87">
                <a:extLst>
                  <a:ext uri="{FF2B5EF4-FFF2-40B4-BE49-F238E27FC236}">
                    <a16:creationId xmlns:a16="http://schemas.microsoft.com/office/drawing/2014/main" id="{A209FA8F-5D3F-4B73-BAAC-F258055DE5FF}"/>
                  </a:ext>
                </a:extLst>
              </p:cNvPr>
              <p:cNvSpPr txBox="1"/>
              <p:nvPr/>
            </p:nvSpPr>
            <p:spPr>
              <a:xfrm>
                <a:off x="2540828" y="4685670"/>
                <a:ext cx="940457" cy="289575"/>
              </a:xfrm>
              <a:prstGeom prst="rect">
                <a:avLst/>
              </a:prstGeom>
              <a:solidFill>
                <a:srgbClr val="00B050"/>
              </a:solidFill>
              <a:ln>
                <a:solidFill>
                  <a:schemeClr val="accent3"/>
                </a:solidFill>
              </a:ln>
            </p:spPr>
            <p:txBody>
              <a:bodyPr wrap="square" rtlCol="0">
                <a:spAutoFit/>
              </a:bodyPr>
              <a:lstStyle/>
              <a:p>
                <a:r>
                  <a:rPr lang="de-DE" sz="1400" dirty="0">
                    <a:solidFill>
                      <a:schemeClr val="bg1"/>
                    </a:solidFill>
                    <a:latin typeface="Century Gothic" panose="020B0502020202020204" pitchFamily="34" charset="0"/>
                  </a:rPr>
                  <a:t>SDG.17 Consulting</a:t>
                </a:r>
                <a:r>
                  <a:rPr lang="en-US" altLang="ko-KR" sz="1400" dirty="0">
                    <a:solidFill>
                      <a:schemeClr val="bg1"/>
                    </a:solidFill>
                    <a:latin typeface="Century Gothic" panose="020B0502020202020204" pitchFamily="34" charset="0"/>
                  </a:rPr>
                  <a:t> GmbH</a:t>
                </a:r>
                <a:endParaRPr lang="ko-KR" altLang="en-US" sz="1400" dirty="0">
                  <a:solidFill>
                    <a:schemeClr val="bg1"/>
                  </a:solidFill>
                  <a:latin typeface="Century Gothic" panose="020B0502020202020204" pitchFamily="34" charset="0"/>
                </a:endParaRPr>
              </a:p>
            </p:txBody>
          </p:sp>
        </p:grpSp>
        <p:grpSp>
          <p:nvGrpSpPr>
            <p:cNvPr id="17" name="Group 85">
              <a:extLst>
                <a:ext uri="{FF2B5EF4-FFF2-40B4-BE49-F238E27FC236}">
                  <a16:creationId xmlns:a16="http://schemas.microsoft.com/office/drawing/2014/main" id="{1EF913E5-6B9C-DC4C-827F-4CBCB25D73F8}"/>
                </a:ext>
              </a:extLst>
            </p:cNvPr>
            <p:cNvGrpSpPr/>
            <p:nvPr/>
          </p:nvGrpSpPr>
          <p:grpSpPr>
            <a:xfrm>
              <a:off x="535612" y="5621132"/>
              <a:ext cx="3840480" cy="1595313"/>
              <a:chOff x="2540513" y="4883333"/>
              <a:chExt cx="963317" cy="1595313"/>
            </a:xfrm>
          </p:grpSpPr>
          <p:sp>
            <p:nvSpPr>
              <p:cNvPr id="18" name="TextBox 86">
                <a:extLst>
                  <a:ext uri="{FF2B5EF4-FFF2-40B4-BE49-F238E27FC236}">
                    <a16:creationId xmlns:a16="http://schemas.microsoft.com/office/drawing/2014/main" id="{95D31C56-9644-5B40-B374-9CB33D99DE44}"/>
                  </a:ext>
                </a:extLst>
              </p:cNvPr>
              <p:cNvSpPr txBox="1"/>
              <p:nvPr/>
            </p:nvSpPr>
            <p:spPr>
              <a:xfrm>
                <a:off x="2540513" y="5378262"/>
                <a:ext cx="963317" cy="1100384"/>
              </a:xfrm>
              <a:prstGeom prst="rect">
                <a:avLst/>
              </a:prstGeom>
              <a:noFill/>
              <a:ln>
                <a:noFill/>
              </a:ln>
            </p:spPr>
            <p:txBody>
              <a:bodyPr wrap="square" rtlCol="0">
                <a:spAutoFit/>
              </a:bodyPr>
              <a:lstStyle/>
              <a:p>
                <a:pPr algn="just"/>
                <a:r>
                  <a:rPr lang="en-US" sz="1400" dirty="0">
                    <a:latin typeface="Century Gothic" panose="020B0502020202020204" pitchFamily="34" charset="0"/>
                  </a:rPr>
                  <a:t>SDG.17 Consulting GmbH is a member of Alliance for Development and Climate, German PPP Association (BPPP </a:t>
                </a:r>
                <a:r>
                  <a:rPr lang="en-US" sz="1400" dirty="0" err="1">
                    <a:latin typeface="Century Gothic" panose="020B0502020202020204" pitchFamily="34" charset="0"/>
                  </a:rPr>
                  <a:t>e.V</a:t>
                </a:r>
                <a:r>
                  <a:rPr lang="en-US" sz="1400" dirty="0">
                    <a:latin typeface="Century Gothic" panose="020B0502020202020204" pitchFamily="34" charset="0"/>
                  </a:rPr>
                  <a:t>.), UN Women National Committee Germany </a:t>
                </a:r>
                <a:r>
                  <a:rPr lang="en-US" sz="1400" dirty="0" err="1">
                    <a:latin typeface="Century Gothic" panose="020B0502020202020204" pitchFamily="34" charset="0"/>
                  </a:rPr>
                  <a:t>e.V</a:t>
                </a:r>
                <a:r>
                  <a:rPr lang="en-US" sz="1400" dirty="0">
                    <a:latin typeface="Century Gothic" panose="020B0502020202020204" pitchFamily="34" charset="0"/>
                  </a:rPr>
                  <a:t>., German Health Alliance, Global Health Hub Germany, and Informal Interagency Task Team of the United Nations on Sustainable Sourcing in the Health Sector (SPHS).</a:t>
                </a:r>
                <a:r>
                  <a:rPr lang="de-DE" sz="1400" dirty="0">
                    <a:latin typeface="Century Gothic" panose="020B0502020202020204" pitchFamily="34" charset="0"/>
                  </a:rPr>
                  <a:t> </a:t>
                </a:r>
                <a:endParaRPr lang="ko-KR" altLang="en-US" sz="1400" dirty="0">
                  <a:latin typeface="Century Gothic" panose="020B0502020202020204" pitchFamily="34" charset="0"/>
                </a:endParaRPr>
              </a:p>
            </p:txBody>
          </p:sp>
          <p:sp>
            <p:nvSpPr>
              <p:cNvPr id="20" name="TextBox 87">
                <a:extLst>
                  <a:ext uri="{FF2B5EF4-FFF2-40B4-BE49-F238E27FC236}">
                    <a16:creationId xmlns:a16="http://schemas.microsoft.com/office/drawing/2014/main" id="{5B21F994-E002-8347-B74C-F81C23B50001}"/>
                  </a:ext>
                </a:extLst>
              </p:cNvPr>
              <p:cNvSpPr txBox="1"/>
              <p:nvPr/>
            </p:nvSpPr>
            <p:spPr>
              <a:xfrm>
                <a:off x="2544491" y="4883333"/>
                <a:ext cx="955360" cy="289575"/>
              </a:xfrm>
              <a:prstGeom prst="rect">
                <a:avLst/>
              </a:prstGeom>
              <a:solidFill>
                <a:schemeClr val="accent4"/>
              </a:solidFill>
              <a:ln>
                <a:solidFill>
                  <a:schemeClr val="accent4"/>
                </a:solidFill>
              </a:ln>
            </p:spPr>
            <p:txBody>
              <a:bodyPr wrap="square" rtlCol="0">
                <a:spAutoFit/>
              </a:bodyPr>
              <a:lstStyle/>
              <a:p>
                <a:r>
                  <a:rPr lang="de-DE" sz="1400" dirty="0">
                    <a:solidFill>
                      <a:schemeClr val="bg1"/>
                    </a:solidFill>
                    <a:latin typeface="Century Gothic" panose="020B0502020202020204" pitchFamily="34" charset="0"/>
                  </a:rPr>
                  <a:t>SDG.17 Consulting</a:t>
                </a:r>
                <a:r>
                  <a:rPr lang="en-US" altLang="ko-KR" sz="1400" dirty="0">
                    <a:solidFill>
                      <a:schemeClr val="bg1"/>
                    </a:solidFill>
                    <a:latin typeface="Century Gothic" panose="020B0502020202020204" pitchFamily="34" charset="0"/>
                  </a:rPr>
                  <a:t> GmbH</a:t>
                </a:r>
                <a:endParaRPr lang="ko-KR" altLang="en-US" sz="1400" dirty="0">
                  <a:solidFill>
                    <a:schemeClr val="bg1"/>
                  </a:solidFill>
                  <a:latin typeface="Century Gothic" panose="020B0502020202020204" pitchFamily="34" charset="0"/>
                </a:endParaRPr>
              </a:p>
            </p:txBody>
          </p:sp>
        </p:grpSp>
      </p:grpSp>
      <p:pic>
        <p:nvPicPr>
          <p:cNvPr id="21" name="Grafik 20">
            <a:extLst>
              <a:ext uri="{FF2B5EF4-FFF2-40B4-BE49-F238E27FC236}">
                <a16:creationId xmlns:a16="http://schemas.microsoft.com/office/drawing/2014/main" id="{1BEA1BD5-958F-0A45-BDBC-F4F251085B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8029" y="1883757"/>
            <a:ext cx="4083971" cy="3031504"/>
          </a:xfrm>
          <a:prstGeom prst="rect">
            <a:avLst/>
          </a:prstGeom>
        </p:spPr>
      </p:pic>
    </p:spTree>
    <p:extLst>
      <p:ext uri="{BB962C8B-B14F-4D97-AF65-F5344CB8AC3E}">
        <p14:creationId xmlns:p14="http://schemas.microsoft.com/office/powerpoint/2010/main" val="2425074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475382" y="2008815"/>
            <a:ext cx="2620765" cy="2620765"/>
          </a:xfrm>
          <a:custGeom>
            <a:avLst/>
            <a:gdLst>
              <a:gd name="connsiteX0" fmla="*/ 0 w 4777130"/>
              <a:gd name="connsiteY0" fmla="*/ 2388565 h 4777130"/>
              <a:gd name="connsiteX1" fmla="*/ 2388565 w 4777130"/>
              <a:gd name="connsiteY1" fmla="*/ 0 h 4777130"/>
              <a:gd name="connsiteX2" fmla="*/ 4777130 w 4777130"/>
              <a:gd name="connsiteY2" fmla="*/ 2388565 h 4777130"/>
              <a:gd name="connsiteX3" fmla="*/ 2388565 w 4777130"/>
              <a:gd name="connsiteY3" fmla="*/ 4777130 h 4777130"/>
              <a:gd name="connsiteX4" fmla="*/ 0 w 4777130"/>
              <a:gd name="connsiteY4" fmla="*/ 2388565 h 4777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7130" h="4777130">
                <a:moveTo>
                  <a:pt x="0" y="2388565"/>
                </a:moveTo>
                <a:cubicBezTo>
                  <a:pt x="0" y="1069397"/>
                  <a:pt x="1069397" y="0"/>
                  <a:pt x="2388565" y="0"/>
                </a:cubicBezTo>
                <a:cubicBezTo>
                  <a:pt x="3707733" y="0"/>
                  <a:pt x="4777130" y="1069397"/>
                  <a:pt x="4777130" y="2388565"/>
                </a:cubicBezTo>
                <a:cubicBezTo>
                  <a:pt x="4777130" y="3707733"/>
                  <a:pt x="3707733" y="4777130"/>
                  <a:pt x="2388565" y="4777130"/>
                </a:cubicBezTo>
                <a:cubicBezTo>
                  <a:pt x="1069397" y="4777130"/>
                  <a:pt x="0" y="3707733"/>
                  <a:pt x="0" y="2388565"/>
                </a:cubicBezTo>
                <a:close/>
              </a:path>
            </a:pathLst>
          </a:custGeom>
          <a:noFill/>
          <a:ln w="38100">
            <a:solidFill>
              <a:srgbClr val="00B050"/>
            </a:solidFill>
          </a:ln>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81248" tIns="391072" rIns="481248" bIns="391072" numCol="1" spcCol="1270" anchor="ctr" anchorCtr="0">
            <a:noAutofit/>
          </a:bodyPr>
          <a:lstStyle/>
          <a:p>
            <a:pPr algn="ctr" defTabSz="1444625">
              <a:lnSpc>
                <a:spcPct val="90000"/>
              </a:lnSpc>
              <a:spcBef>
                <a:spcPct val="0"/>
              </a:spcBef>
              <a:spcAft>
                <a:spcPct val="35000"/>
              </a:spcAft>
            </a:pPr>
            <a:endParaRPr lang="en-US" sz="3250" dirty="0">
              <a:latin typeface="Century Gothic" panose="020B0502020202020204" pitchFamily="34" charset="0"/>
            </a:endParaRPr>
          </a:p>
        </p:txBody>
      </p:sp>
      <p:sp>
        <p:nvSpPr>
          <p:cNvPr id="5" name="Freeform 4"/>
          <p:cNvSpPr/>
          <p:nvPr/>
        </p:nvSpPr>
        <p:spPr>
          <a:xfrm>
            <a:off x="4760591" y="2008814"/>
            <a:ext cx="2620765" cy="2620765"/>
          </a:xfrm>
          <a:custGeom>
            <a:avLst/>
            <a:gdLst>
              <a:gd name="connsiteX0" fmla="*/ 0 w 4777130"/>
              <a:gd name="connsiteY0" fmla="*/ 2388565 h 4777130"/>
              <a:gd name="connsiteX1" fmla="*/ 2388565 w 4777130"/>
              <a:gd name="connsiteY1" fmla="*/ 0 h 4777130"/>
              <a:gd name="connsiteX2" fmla="*/ 4777130 w 4777130"/>
              <a:gd name="connsiteY2" fmla="*/ 2388565 h 4777130"/>
              <a:gd name="connsiteX3" fmla="*/ 2388565 w 4777130"/>
              <a:gd name="connsiteY3" fmla="*/ 4777130 h 4777130"/>
              <a:gd name="connsiteX4" fmla="*/ 0 w 4777130"/>
              <a:gd name="connsiteY4" fmla="*/ 2388565 h 4777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7130" h="4777130">
                <a:moveTo>
                  <a:pt x="0" y="2388565"/>
                </a:moveTo>
                <a:cubicBezTo>
                  <a:pt x="0" y="1069397"/>
                  <a:pt x="1069397" y="0"/>
                  <a:pt x="2388565" y="0"/>
                </a:cubicBezTo>
                <a:cubicBezTo>
                  <a:pt x="3707733" y="0"/>
                  <a:pt x="4777130" y="1069397"/>
                  <a:pt x="4777130" y="2388565"/>
                </a:cubicBezTo>
                <a:cubicBezTo>
                  <a:pt x="4777130" y="3707733"/>
                  <a:pt x="3707733" y="4777130"/>
                  <a:pt x="2388565" y="4777130"/>
                </a:cubicBezTo>
                <a:cubicBezTo>
                  <a:pt x="1069397" y="4777130"/>
                  <a:pt x="0" y="3707733"/>
                  <a:pt x="0" y="2388565"/>
                </a:cubicBezTo>
                <a:close/>
              </a:path>
            </a:pathLst>
          </a:custGeom>
          <a:noFill/>
          <a:ln w="38100">
            <a:solidFill>
              <a:schemeClr val="accent4">
                <a:lumMod val="50000"/>
              </a:schemeClr>
            </a:solidFill>
          </a:ln>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81248" tIns="391072" rIns="481248" bIns="391072" numCol="1" spcCol="1270" anchor="ctr" anchorCtr="0">
            <a:noAutofit/>
          </a:bodyPr>
          <a:lstStyle/>
          <a:p>
            <a:pPr algn="ctr" defTabSz="1444625">
              <a:lnSpc>
                <a:spcPct val="90000"/>
              </a:lnSpc>
              <a:spcBef>
                <a:spcPct val="0"/>
              </a:spcBef>
              <a:spcAft>
                <a:spcPct val="35000"/>
              </a:spcAft>
            </a:pPr>
            <a:endParaRPr lang="en-US" sz="3250" dirty="0">
              <a:latin typeface="Century Gothic" panose="020B0502020202020204" pitchFamily="34" charset="0"/>
            </a:endParaRPr>
          </a:p>
        </p:txBody>
      </p:sp>
      <p:sp>
        <p:nvSpPr>
          <p:cNvPr id="6" name="Freeform 5"/>
          <p:cNvSpPr/>
          <p:nvPr/>
        </p:nvSpPr>
        <p:spPr>
          <a:xfrm>
            <a:off x="8137710" y="1983850"/>
            <a:ext cx="2620765" cy="2620765"/>
          </a:xfrm>
          <a:custGeom>
            <a:avLst/>
            <a:gdLst>
              <a:gd name="connsiteX0" fmla="*/ 0 w 4777130"/>
              <a:gd name="connsiteY0" fmla="*/ 2388565 h 4777130"/>
              <a:gd name="connsiteX1" fmla="*/ 2388565 w 4777130"/>
              <a:gd name="connsiteY1" fmla="*/ 0 h 4777130"/>
              <a:gd name="connsiteX2" fmla="*/ 4777130 w 4777130"/>
              <a:gd name="connsiteY2" fmla="*/ 2388565 h 4777130"/>
              <a:gd name="connsiteX3" fmla="*/ 2388565 w 4777130"/>
              <a:gd name="connsiteY3" fmla="*/ 4777130 h 4777130"/>
              <a:gd name="connsiteX4" fmla="*/ 0 w 4777130"/>
              <a:gd name="connsiteY4" fmla="*/ 2388565 h 4777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7130" h="4777130">
                <a:moveTo>
                  <a:pt x="0" y="2388565"/>
                </a:moveTo>
                <a:cubicBezTo>
                  <a:pt x="0" y="1069397"/>
                  <a:pt x="1069397" y="0"/>
                  <a:pt x="2388565" y="0"/>
                </a:cubicBezTo>
                <a:cubicBezTo>
                  <a:pt x="3707733" y="0"/>
                  <a:pt x="4777130" y="1069397"/>
                  <a:pt x="4777130" y="2388565"/>
                </a:cubicBezTo>
                <a:cubicBezTo>
                  <a:pt x="4777130" y="3707733"/>
                  <a:pt x="3707733" y="4777130"/>
                  <a:pt x="2388565" y="4777130"/>
                </a:cubicBezTo>
                <a:cubicBezTo>
                  <a:pt x="1069397" y="4777130"/>
                  <a:pt x="0" y="3707733"/>
                  <a:pt x="0" y="2388565"/>
                </a:cubicBezTo>
                <a:close/>
              </a:path>
            </a:pathLst>
          </a:custGeom>
          <a:noFill/>
          <a:ln w="38100">
            <a:solidFill>
              <a:schemeClr val="accent4"/>
            </a:solidFill>
          </a:ln>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81248" tIns="391072" rIns="481248" bIns="391072" numCol="1" spcCol="1270" anchor="ctr" anchorCtr="0">
            <a:noAutofit/>
          </a:bodyPr>
          <a:lstStyle/>
          <a:p>
            <a:pPr algn="ctr" defTabSz="1444625">
              <a:lnSpc>
                <a:spcPct val="90000"/>
              </a:lnSpc>
              <a:spcBef>
                <a:spcPct val="0"/>
              </a:spcBef>
              <a:spcAft>
                <a:spcPct val="35000"/>
              </a:spcAft>
            </a:pPr>
            <a:endParaRPr lang="en-US" sz="3250" dirty="0">
              <a:latin typeface="Century Gothic" panose="020B0502020202020204" pitchFamily="34" charset="0"/>
            </a:endParaRPr>
          </a:p>
        </p:txBody>
      </p:sp>
      <p:sp>
        <p:nvSpPr>
          <p:cNvPr id="25" name="TextBox 24"/>
          <p:cNvSpPr txBox="1"/>
          <p:nvPr/>
        </p:nvSpPr>
        <p:spPr>
          <a:xfrm>
            <a:off x="1752143" y="2847484"/>
            <a:ext cx="2142938" cy="1015663"/>
          </a:xfrm>
          <a:prstGeom prst="rect">
            <a:avLst/>
          </a:prstGeom>
          <a:noFill/>
        </p:spPr>
        <p:txBody>
          <a:bodyPr wrap="square" rtlCol="0">
            <a:spAutoFit/>
          </a:bodyPr>
          <a:lstStyle/>
          <a:p>
            <a:pPr algn="ctr"/>
            <a:r>
              <a:rPr lang="en-US" sz="2000" spc="150" dirty="0">
                <a:latin typeface="Century Gothic" panose="020B0502020202020204" pitchFamily="34" charset="0"/>
                <a:ea typeface="League Gothic" charset="0"/>
                <a:cs typeface="League Gothic" charset="0"/>
              </a:rPr>
              <a:t>Sustainable Development Goals </a:t>
            </a:r>
          </a:p>
        </p:txBody>
      </p:sp>
      <p:sp>
        <p:nvSpPr>
          <p:cNvPr id="26" name="TextBox 25"/>
          <p:cNvSpPr txBox="1"/>
          <p:nvPr/>
        </p:nvSpPr>
        <p:spPr>
          <a:xfrm>
            <a:off x="5103865" y="2786400"/>
            <a:ext cx="2006600" cy="1015663"/>
          </a:xfrm>
          <a:prstGeom prst="rect">
            <a:avLst/>
          </a:prstGeom>
          <a:noFill/>
        </p:spPr>
        <p:txBody>
          <a:bodyPr wrap="square" rtlCol="0">
            <a:spAutoFit/>
          </a:bodyPr>
          <a:lstStyle/>
          <a:p>
            <a:pPr algn="ctr"/>
            <a:r>
              <a:rPr lang="en-US" sz="2000" spc="150" dirty="0">
                <a:latin typeface="Century Gothic" panose="020B0502020202020204" pitchFamily="34" charset="0"/>
                <a:ea typeface="League Gothic" charset="0"/>
                <a:cs typeface="League Gothic" charset="0"/>
              </a:rPr>
              <a:t>Public-Private Partnerships</a:t>
            </a:r>
          </a:p>
        </p:txBody>
      </p:sp>
      <p:sp>
        <p:nvSpPr>
          <p:cNvPr id="37" name="TextBox 36"/>
          <p:cNvSpPr txBox="1"/>
          <p:nvPr/>
        </p:nvSpPr>
        <p:spPr>
          <a:xfrm>
            <a:off x="4599564" y="5009005"/>
            <a:ext cx="3120445" cy="876458"/>
          </a:xfrm>
          <a:prstGeom prst="rect">
            <a:avLst/>
          </a:prstGeom>
          <a:noFill/>
        </p:spPr>
        <p:txBody>
          <a:bodyPr wrap="square" rtlCol="0">
            <a:spAutoFit/>
          </a:bodyPr>
          <a:lstStyle/>
          <a:p>
            <a:pPr algn="ctr">
              <a:lnSpc>
                <a:spcPts val="2100"/>
              </a:lnSpc>
            </a:pPr>
            <a:r>
              <a:rPr lang="en-US" sz="1500" dirty="0">
                <a:latin typeface="Century Gothic" panose="020B0502020202020204" pitchFamily="34" charset="0"/>
                <a:ea typeface="Open Sans Light" charset="0"/>
                <a:cs typeface="Open Sans Light" charset="0"/>
              </a:rPr>
              <a:t>Assisting countries in improving their infrastructure through PPP model</a:t>
            </a:r>
          </a:p>
        </p:txBody>
      </p:sp>
      <p:sp>
        <p:nvSpPr>
          <p:cNvPr id="15" name="TextBox 14"/>
          <p:cNvSpPr txBox="1"/>
          <p:nvPr/>
        </p:nvSpPr>
        <p:spPr>
          <a:xfrm>
            <a:off x="3531780" y="16417"/>
            <a:ext cx="5150769" cy="830997"/>
          </a:xfrm>
          <a:prstGeom prst="rect">
            <a:avLst/>
          </a:prstGeom>
          <a:noFill/>
        </p:spPr>
        <p:txBody>
          <a:bodyPr wrap="none" rtlCol="0">
            <a:spAutoFit/>
          </a:bodyPr>
          <a:lstStyle/>
          <a:p>
            <a:pPr algn="ctr"/>
            <a:r>
              <a:rPr lang="en-US" sz="4800" spc="150" dirty="0">
                <a:latin typeface="Century Gothic" panose="020B0502020202020204" pitchFamily="34" charset="0"/>
                <a:ea typeface="League Gothic" charset="0"/>
                <a:cs typeface="League Gothic" charset="0"/>
              </a:rPr>
              <a:t>Our Three Pillars</a:t>
            </a:r>
          </a:p>
        </p:txBody>
      </p:sp>
      <p:sp>
        <p:nvSpPr>
          <p:cNvPr id="17" name="TextBox 16"/>
          <p:cNvSpPr txBox="1"/>
          <p:nvPr/>
        </p:nvSpPr>
        <p:spPr>
          <a:xfrm>
            <a:off x="8167724" y="5018971"/>
            <a:ext cx="3120446" cy="1153008"/>
          </a:xfrm>
          <a:prstGeom prst="rect">
            <a:avLst/>
          </a:prstGeom>
          <a:noFill/>
        </p:spPr>
        <p:txBody>
          <a:bodyPr wrap="square" rtlCol="0">
            <a:spAutoFit/>
          </a:bodyPr>
          <a:lstStyle/>
          <a:p>
            <a:pPr algn="ctr">
              <a:lnSpc>
                <a:spcPts val="2100"/>
              </a:lnSpc>
            </a:pPr>
            <a:r>
              <a:rPr lang="en-US" sz="1500" dirty="0">
                <a:latin typeface="Century Gothic" panose="020B0502020202020204" pitchFamily="34" charset="0"/>
                <a:ea typeface="Open Sans Light" charset="0"/>
                <a:cs typeface="Open Sans Light" charset="0"/>
              </a:rPr>
              <a:t>Digital solutions for healthcare sector is an opportunity for developing countries to make leapfrogging</a:t>
            </a:r>
          </a:p>
        </p:txBody>
      </p:sp>
      <p:sp>
        <p:nvSpPr>
          <p:cNvPr id="18" name="TextBox 17"/>
          <p:cNvSpPr txBox="1"/>
          <p:nvPr/>
        </p:nvSpPr>
        <p:spPr>
          <a:xfrm>
            <a:off x="1559137" y="5058491"/>
            <a:ext cx="2592712" cy="607154"/>
          </a:xfrm>
          <a:prstGeom prst="rect">
            <a:avLst/>
          </a:prstGeom>
          <a:noFill/>
        </p:spPr>
        <p:txBody>
          <a:bodyPr wrap="square" rtlCol="0">
            <a:spAutoFit/>
          </a:bodyPr>
          <a:lstStyle/>
          <a:p>
            <a:pPr algn="ctr">
              <a:lnSpc>
                <a:spcPts val="2100"/>
              </a:lnSpc>
            </a:pPr>
            <a:r>
              <a:rPr lang="en-US" sz="1500" dirty="0">
                <a:latin typeface="Century Gothic" panose="020B0502020202020204" pitchFamily="34" charset="0"/>
                <a:ea typeface="Open Sans Light" charset="0"/>
                <a:cs typeface="Open Sans Light" charset="0"/>
              </a:rPr>
              <a:t>Translation of SDGs for infrastructure projects</a:t>
            </a:r>
          </a:p>
        </p:txBody>
      </p:sp>
      <p:sp>
        <p:nvSpPr>
          <p:cNvPr id="2" name="Rechteck 1">
            <a:extLst>
              <a:ext uri="{FF2B5EF4-FFF2-40B4-BE49-F238E27FC236}">
                <a16:creationId xmlns:a16="http://schemas.microsoft.com/office/drawing/2014/main" id="{F147DF6C-A1AA-C746-84F4-C19A8BE9918F}"/>
              </a:ext>
            </a:extLst>
          </p:cNvPr>
          <p:cNvSpPr/>
          <p:nvPr/>
        </p:nvSpPr>
        <p:spPr>
          <a:xfrm>
            <a:off x="8399050" y="2688963"/>
            <a:ext cx="2286000" cy="1015663"/>
          </a:xfrm>
          <a:prstGeom prst="rect">
            <a:avLst/>
          </a:prstGeom>
        </p:spPr>
        <p:txBody>
          <a:bodyPr wrap="square">
            <a:spAutoFit/>
          </a:bodyPr>
          <a:lstStyle/>
          <a:p>
            <a:pPr algn="ctr"/>
            <a:r>
              <a:rPr lang="en-GB" sz="2000" spc="150" dirty="0">
                <a:latin typeface="Century Gothic" panose="020B0502020202020204" pitchFamily="34" charset="0"/>
              </a:rPr>
              <a:t>Sustainable&amp; Innovative Healthcare</a:t>
            </a:r>
          </a:p>
        </p:txBody>
      </p:sp>
      <p:pic>
        <p:nvPicPr>
          <p:cNvPr id="23" name="Grafik 22">
            <a:extLst>
              <a:ext uri="{FF2B5EF4-FFF2-40B4-BE49-F238E27FC236}">
                <a16:creationId xmlns:a16="http://schemas.microsoft.com/office/drawing/2014/main" id="{451CB046-CD2F-5B42-93CD-43C35854EE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8279"/>
            <a:ext cx="2620764" cy="1971385"/>
          </a:xfrm>
          <a:prstGeom prst="rect">
            <a:avLst/>
          </a:prstGeom>
        </p:spPr>
      </p:pic>
      <p:pic>
        <p:nvPicPr>
          <p:cNvPr id="7" name="Grafik 6">
            <a:extLst>
              <a:ext uri="{FF2B5EF4-FFF2-40B4-BE49-F238E27FC236}">
                <a16:creationId xmlns:a16="http://schemas.microsoft.com/office/drawing/2014/main" id="{7527786B-9555-2140-8CE6-C235F7C73F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3574" y="1526429"/>
            <a:ext cx="1665145" cy="914842"/>
          </a:xfrm>
          <a:prstGeom prst="rect">
            <a:avLst/>
          </a:prstGeom>
        </p:spPr>
      </p:pic>
      <p:pic>
        <p:nvPicPr>
          <p:cNvPr id="11" name="Grafik 10">
            <a:extLst>
              <a:ext uri="{FF2B5EF4-FFF2-40B4-BE49-F238E27FC236}">
                <a16:creationId xmlns:a16="http://schemas.microsoft.com/office/drawing/2014/main" id="{73ED16C4-3ED6-434A-8FEA-7F24D56554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90904" y="1640692"/>
            <a:ext cx="1832097" cy="1048271"/>
          </a:xfrm>
          <a:prstGeom prst="rect">
            <a:avLst/>
          </a:prstGeom>
        </p:spPr>
      </p:pic>
      <p:pic>
        <p:nvPicPr>
          <p:cNvPr id="22" name="Grafik 21">
            <a:extLst>
              <a:ext uri="{FF2B5EF4-FFF2-40B4-BE49-F238E27FC236}">
                <a16:creationId xmlns:a16="http://schemas.microsoft.com/office/drawing/2014/main" id="{116DF662-463D-3D44-8787-BBBCF25275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94722" y="1366159"/>
            <a:ext cx="1481325" cy="1481325"/>
          </a:xfrm>
          <a:prstGeom prst="rect">
            <a:avLst/>
          </a:prstGeom>
        </p:spPr>
      </p:pic>
    </p:spTree>
    <p:extLst>
      <p:ext uri="{BB962C8B-B14F-4D97-AF65-F5344CB8AC3E}">
        <p14:creationId xmlns:p14="http://schemas.microsoft.com/office/powerpoint/2010/main" val="30481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933188" y="4836570"/>
            <a:ext cx="4956541" cy="1569660"/>
          </a:xfrm>
          <a:prstGeom prst="rect">
            <a:avLst/>
          </a:prstGeom>
          <a:noFill/>
        </p:spPr>
        <p:txBody>
          <a:bodyPr wrap="square" rtlCol="0">
            <a:spAutoFit/>
          </a:bodyPr>
          <a:lstStyle/>
          <a:p>
            <a:r>
              <a:rPr lang="en-US" sz="1200" spc="150" dirty="0">
                <a:latin typeface="Century Gothic" panose="020B0502020202020204" pitchFamily="34" charset="0"/>
                <a:ea typeface="League Gothic" charset="0"/>
                <a:cs typeface="League Gothic" charset="0"/>
              </a:rPr>
              <a:t>Natalia Korchakova-Heeb</a:t>
            </a:r>
          </a:p>
          <a:p>
            <a:r>
              <a:rPr lang="en-US" sz="1200" spc="150" dirty="0">
                <a:latin typeface="Century Gothic" panose="020B0502020202020204" pitchFamily="34" charset="0"/>
                <a:ea typeface="League Gothic" charset="0"/>
                <a:cs typeface="League Gothic" charset="0"/>
              </a:rPr>
              <a:t>Managing Director</a:t>
            </a:r>
          </a:p>
          <a:p>
            <a:r>
              <a:rPr lang="en-US" sz="1200" spc="150" dirty="0">
                <a:latin typeface="Century Gothic" panose="020B0502020202020204" pitchFamily="34" charset="0"/>
                <a:ea typeface="League Gothic" charset="0"/>
                <a:cs typeface="League Gothic" charset="0"/>
              </a:rPr>
              <a:t>SDG.17 Consulting GmbH</a:t>
            </a:r>
          </a:p>
          <a:p>
            <a:r>
              <a:rPr lang="en-US" sz="1200" spc="150" dirty="0">
                <a:latin typeface="Century Gothic" panose="020B0502020202020204" pitchFamily="34" charset="0"/>
                <a:ea typeface="League Gothic" charset="0"/>
                <a:cs typeface="League Gothic" charset="0"/>
              </a:rPr>
              <a:t>Staufenstraße 33, 60323</a:t>
            </a:r>
          </a:p>
          <a:p>
            <a:r>
              <a:rPr lang="en-US" sz="1200" spc="150" dirty="0">
                <a:latin typeface="Century Gothic" panose="020B0502020202020204" pitchFamily="34" charset="0"/>
                <a:ea typeface="League Gothic" charset="0"/>
                <a:cs typeface="League Gothic" charset="0"/>
              </a:rPr>
              <a:t>Frankfurt am Main, Germany</a:t>
            </a:r>
          </a:p>
          <a:p>
            <a:r>
              <a:rPr lang="en-US" sz="1200" spc="150" dirty="0">
                <a:latin typeface="Century Gothic" panose="020B0502020202020204" pitchFamily="34" charset="0"/>
                <a:ea typeface="League Gothic" charset="0"/>
                <a:cs typeface="League Gothic" charset="0"/>
              </a:rPr>
              <a:t>info@sdg17consulting.de</a:t>
            </a:r>
          </a:p>
          <a:p>
            <a:endParaRPr lang="en-US" sz="2400" spc="150" dirty="0">
              <a:solidFill>
                <a:schemeClr val="tx2"/>
              </a:solidFill>
              <a:latin typeface="Century Gothic" panose="020B0502020202020204" pitchFamily="34" charset="0"/>
              <a:ea typeface="League Gothic" charset="0"/>
              <a:cs typeface="League Gothic" charset="0"/>
            </a:endParaRPr>
          </a:p>
        </p:txBody>
      </p:sp>
      <p:sp>
        <p:nvSpPr>
          <p:cNvPr id="2" name="Rechteck 1">
            <a:extLst>
              <a:ext uri="{FF2B5EF4-FFF2-40B4-BE49-F238E27FC236}">
                <a16:creationId xmlns:a16="http://schemas.microsoft.com/office/drawing/2014/main" id="{054C4548-CB97-3845-A89B-76C7D4313B96}"/>
              </a:ext>
            </a:extLst>
          </p:cNvPr>
          <p:cNvSpPr/>
          <p:nvPr/>
        </p:nvSpPr>
        <p:spPr>
          <a:xfrm>
            <a:off x="5617077" y="1113708"/>
            <a:ext cx="6109485" cy="4893647"/>
          </a:xfrm>
          <a:prstGeom prst="rect">
            <a:avLst/>
          </a:prstGeom>
        </p:spPr>
        <p:txBody>
          <a:bodyPr wrap="square">
            <a:spAutoFit/>
          </a:bodyPr>
          <a:lstStyle/>
          <a:p>
            <a:pPr marL="628650" indent="-171450" algn="just">
              <a:spcAft>
                <a:spcPts val="1200"/>
              </a:spcAft>
              <a:buFont typeface="Arial" panose="020B0604020202020204" pitchFamily="34" charset="0"/>
              <a:buChar char="•"/>
              <a:tabLst>
                <a:tab pos="139700" algn="l"/>
                <a:tab pos="457200" algn="l"/>
              </a:tabLst>
            </a:pPr>
            <a:r>
              <a:rPr lang="en-US" sz="1200" spc="150" dirty="0">
                <a:latin typeface="Century Gothic" panose="020B0502020202020204" pitchFamily="34" charset="0"/>
              </a:rPr>
              <a:t>PPP-Speaker of German Health Alliance</a:t>
            </a:r>
          </a:p>
          <a:p>
            <a:pPr marL="628650" indent="-171450" algn="just">
              <a:spcAft>
                <a:spcPts val="1200"/>
              </a:spcAft>
              <a:buFont typeface="Arial" panose="020B0604020202020204" pitchFamily="34" charset="0"/>
              <a:buChar char="•"/>
              <a:tabLst>
                <a:tab pos="139700" algn="l"/>
                <a:tab pos="457200" algn="l"/>
              </a:tabLst>
            </a:pPr>
            <a:r>
              <a:rPr lang="en-US" sz="1200" spc="150" dirty="0">
                <a:latin typeface="Century Gothic" panose="020B0502020202020204" pitchFamily="34" charset="0"/>
              </a:rPr>
              <a:t>Founder of PPPHealth4All (https://ppphealth4all.de) in Germany, </a:t>
            </a:r>
          </a:p>
          <a:p>
            <a:pPr marL="628650" indent="-171450" algn="just">
              <a:spcAft>
                <a:spcPts val="1200"/>
              </a:spcAft>
              <a:buFont typeface="Arial" panose="020B0604020202020204" pitchFamily="34" charset="0"/>
              <a:buChar char="•"/>
              <a:tabLst>
                <a:tab pos="139700" algn="l"/>
                <a:tab pos="457200" algn="l"/>
              </a:tabLst>
            </a:pPr>
            <a:r>
              <a:rPr lang="en-US" sz="1200" spc="150" dirty="0">
                <a:latin typeface="Century Gothic" panose="020B0502020202020204" pitchFamily="34" charset="0"/>
              </a:rPr>
              <a:t>Member of the Steering Committee of the World Association of PPP Units an PPP professionals</a:t>
            </a:r>
          </a:p>
          <a:p>
            <a:pPr marL="628650" indent="-171450" algn="just">
              <a:spcAft>
                <a:spcPts val="1200"/>
              </a:spcAft>
              <a:buFont typeface="Arial" panose="020B0604020202020204" pitchFamily="34" charset="0"/>
              <a:buChar char="•"/>
              <a:tabLst>
                <a:tab pos="139700" algn="l"/>
                <a:tab pos="457200" algn="l"/>
              </a:tabLst>
            </a:pPr>
            <a:r>
              <a:rPr lang="en-US" sz="1200" spc="150" dirty="0">
                <a:latin typeface="Century Gothic" panose="020B0502020202020204" pitchFamily="34" charset="0"/>
              </a:rPr>
              <a:t>Coordinator  of Working Group on Partnerships for Global Health and Working Group on Digital Solutions for global health within Global Health Hub Germany. </a:t>
            </a:r>
            <a:endParaRPr lang="de-DE" sz="1200" spc="150" dirty="0">
              <a:latin typeface="Century Gothic" panose="020B0502020202020204" pitchFamily="34" charset="0"/>
            </a:endParaRPr>
          </a:p>
          <a:p>
            <a:pPr marL="628650" indent="-171450" algn="just">
              <a:spcAft>
                <a:spcPts val="1200"/>
              </a:spcAft>
              <a:buFont typeface="Arial" panose="020B0604020202020204" pitchFamily="34" charset="0"/>
              <a:buChar char="•"/>
              <a:tabLst>
                <a:tab pos="139700" algn="l"/>
                <a:tab pos="457200" algn="l"/>
              </a:tabLst>
            </a:pPr>
            <a:r>
              <a:rPr lang="en-US" sz="1200" spc="150" dirty="0">
                <a:latin typeface="Century Gothic" panose="020B0502020202020204" pitchFamily="34" charset="0"/>
              </a:rPr>
              <a:t>Recipient of numerous awards, including award for Entrepreneurial Excellence (USA), a medal from the European Commission for loyal services (EU), governmental awards and is also a renowned international speaker.</a:t>
            </a:r>
          </a:p>
          <a:p>
            <a:pPr marL="628650" indent="-171450" algn="just">
              <a:spcAft>
                <a:spcPts val="1200"/>
              </a:spcAft>
              <a:buFont typeface="Arial" panose="020B0604020202020204" pitchFamily="34" charset="0"/>
              <a:buChar char="•"/>
              <a:tabLst>
                <a:tab pos="139700" algn="l"/>
                <a:tab pos="457200" algn="l"/>
              </a:tabLst>
            </a:pPr>
            <a:r>
              <a:rPr lang="en-US" sz="1200" spc="150" dirty="0">
                <a:latin typeface="Century Gothic" panose="020B0502020202020204" pitchFamily="34" charset="0"/>
              </a:rPr>
              <a:t>Mrs. Korchakova-Heeb established in 2018 the company SDG.17 Consulting GmbH (Frankfurt am Main, Germany) to promote sustainable PPPs as an instrument to achieve Sustainable Development Goals and to assist with development of pipeline of sustainable projects in social infrastructure in the developing countries.  </a:t>
            </a:r>
          </a:p>
          <a:p>
            <a:pPr marL="457200" algn="just">
              <a:spcAft>
                <a:spcPts val="1200"/>
              </a:spcAft>
              <a:tabLst>
                <a:tab pos="139700" algn="l"/>
                <a:tab pos="457200" algn="l"/>
              </a:tabLst>
            </a:pPr>
            <a:r>
              <a:rPr lang="en-US" sz="1200" dirty="0">
                <a:latin typeface="Century Gothic" panose="020B0502020202020204" pitchFamily="34" charset="0"/>
                <a:ea typeface="MS Mincho" panose="02020609040205080304" pitchFamily="49" charset="-128"/>
                <a:cs typeface="Times" pitchFamily="2" charset="0"/>
              </a:rPr>
              <a:t/>
            </a:r>
            <a:br>
              <a:rPr lang="en-US" sz="1200" dirty="0">
                <a:latin typeface="Century Gothic" panose="020B0502020202020204" pitchFamily="34" charset="0"/>
                <a:ea typeface="MS Mincho" panose="02020609040205080304" pitchFamily="49" charset="-128"/>
                <a:cs typeface="Times" pitchFamily="2" charset="0"/>
              </a:rPr>
            </a:br>
            <a:endParaRPr lang="de-DE" sz="1200" dirty="0">
              <a:latin typeface="Cambria" panose="02040503050406030204" pitchFamily="18" charset="0"/>
              <a:ea typeface="MS Mincho" panose="02020609040205080304" pitchFamily="49" charset="-128"/>
              <a:cs typeface="Times New Roman" panose="02020603050405020304" pitchFamily="18" charset="0"/>
            </a:endParaRPr>
          </a:p>
        </p:txBody>
      </p:sp>
      <p:pic>
        <p:nvPicPr>
          <p:cNvPr id="8" name="Grafik 7">
            <a:extLst>
              <a:ext uri="{FF2B5EF4-FFF2-40B4-BE49-F238E27FC236}">
                <a16:creationId xmlns:a16="http://schemas.microsoft.com/office/drawing/2014/main" id="{85B09A92-1E36-8244-8FE2-6C36E963D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17" y="128016"/>
            <a:ext cx="2655804" cy="1971385"/>
          </a:xfrm>
          <a:prstGeom prst="rect">
            <a:avLst/>
          </a:prstGeom>
        </p:spPr>
      </p:pic>
      <p:pic>
        <p:nvPicPr>
          <p:cNvPr id="21" name="Bildplatzhalter 20">
            <a:extLst>
              <a:ext uri="{FF2B5EF4-FFF2-40B4-BE49-F238E27FC236}">
                <a16:creationId xmlns:a16="http://schemas.microsoft.com/office/drawing/2014/main" id="{DA87EFEC-FC77-7A4D-9E7D-12AF60CC41F6}"/>
              </a:ext>
            </a:extLst>
          </p:cNvPr>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t="-17610" b="-17610"/>
          <a:stretch/>
        </p:blipFill>
        <p:spPr>
          <a:xfrm>
            <a:off x="1494263" y="853315"/>
            <a:ext cx="4316228" cy="3828133"/>
          </a:xfrm>
          <a:prstGeom prst="flowChartDecision">
            <a:avLst/>
          </a:prstGeom>
        </p:spPr>
      </p:pic>
    </p:spTree>
    <p:extLst>
      <p:ext uri="{BB962C8B-B14F-4D97-AF65-F5344CB8AC3E}">
        <p14:creationId xmlns:p14="http://schemas.microsoft.com/office/powerpoint/2010/main" val="386979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A123E52-B7DA-4000-BE04-51A09999B833}"/>
              </a:ext>
            </a:extLst>
          </p:cNvPr>
          <p:cNvSpPr/>
          <p:nvPr/>
        </p:nvSpPr>
        <p:spPr>
          <a:xfrm>
            <a:off x="165" y="0"/>
            <a:ext cx="12191835" cy="3428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Rectangle 2">
            <a:extLst>
              <a:ext uri="{FF2B5EF4-FFF2-40B4-BE49-F238E27FC236}">
                <a16:creationId xmlns:a16="http://schemas.microsoft.com/office/drawing/2014/main" id="{08AFB129-9C79-4DF1-B622-A14CE8519B6A}"/>
              </a:ext>
            </a:extLst>
          </p:cNvPr>
          <p:cNvSpPr/>
          <p:nvPr/>
        </p:nvSpPr>
        <p:spPr>
          <a:xfrm>
            <a:off x="0" y="3429000"/>
            <a:ext cx="12191835" cy="3429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pic>
        <p:nvPicPr>
          <p:cNvPr id="8" name="Grafik 7">
            <a:extLst>
              <a:ext uri="{FF2B5EF4-FFF2-40B4-BE49-F238E27FC236}">
                <a16:creationId xmlns:a16="http://schemas.microsoft.com/office/drawing/2014/main" id="{123AF12C-8022-E341-9795-909478595F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0059" y="907046"/>
            <a:ext cx="3070746" cy="2053356"/>
          </a:xfrm>
          <a:prstGeom prst="rect">
            <a:avLst/>
          </a:prstGeom>
        </p:spPr>
      </p:pic>
      <p:sp>
        <p:nvSpPr>
          <p:cNvPr id="7" name="TextBox 3">
            <a:extLst>
              <a:ext uri="{FF2B5EF4-FFF2-40B4-BE49-F238E27FC236}">
                <a16:creationId xmlns:a16="http://schemas.microsoft.com/office/drawing/2014/main" id="{A49FE6EA-EADF-6B48-8B7A-0048982DC474}"/>
              </a:ext>
            </a:extLst>
          </p:cNvPr>
          <p:cNvSpPr txBox="1"/>
          <p:nvPr/>
        </p:nvSpPr>
        <p:spPr>
          <a:xfrm>
            <a:off x="-136574" y="4366196"/>
            <a:ext cx="12192001" cy="707886"/>
          </a:xfrm>
          <a:prstGeom prst="rect">
            <a:avLst/>
          </a:prstGeom>
          <a:noFill/>
        </p:spPr>
        <p:txBody>
          <a:bodyPr wrap="square" rtlCol="0" anchor="ctr">
            <a:spAutoFit/>
          </a:bodyPr>
          <a:lstStyle/>
          <a:p>
            <a:pPr algn="ctr"/>
            <a:r>
              <a:rPr lang="en-US" altLang="ko-KR" sz="4000" dirty="0">
                <a:solidFill>
                  <a:schemeClr val="bg1"/>
                </a:solidFill>
                <a:latin typeface="Century Gothic" panose="020B0502020202020204" pitchFamily="34" charset="0"/>
                <a:ea typeface="Verdana" panose="020B0604030504040204" pitchFamily="34" charset="0"/>
                <a:cs typeface="Verdana" panose="020B0604030504040204" pitchFamily="34" charset="0"/>
              </a:rPr>
              <a:t>Sustainable Development Goals and PPPs</a:t>
            </a:r>
            <a:endParaRPr lang="ko-KR" altLang="en-US" sz="4000" dirty="0">
              <a:solidFill>
                <a:schemeClr val="bg1"/>
              </a:solidFill>
              <a:latin typeface="Century Gothic" panose="020B0502020202020204" pitchFamily="34" charset="0"/>
              <a:cs typeface="Verdana" panose="020B0604030504040204" pitchFamily="34" charset="0"/>
            </a:endParaRPr>
          </a:p>
        </p:txBody>
      </p:sp>
    </p:spTree>
    <p:extLst>
      <p:ext uri="{BB962C8B-B14F-4D97-AF65-F5344CB8AC3E}">
        <p14:creationId xmlns:p14="http://schemas.microsoft.com/office/powerpoint/2010/main" val="319859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599637" y="624863"/>
            <a:ext cx="7015062" cy="830997"/>
          </a:xfrm>
          <a:prstGeom prst="rect">
            <a:avLst/>
          </a:prstGeom>
          <a:noFill/>
        </p:spPr>
        <p:txBody>
          <a:bodyPr wrap="none" rtlCol="0">
            <a:spAutoFit/>
          </a:bodyPr>
          <a:lstStyle/>
          <a:p>
            <a:pPr algn="ctr"/>
            <a:r>
              <a:rPr lang="en-US" sz="4800" spc="150" dirty="0">
                <a:solidFill>
                  <a:schemeClr val="tx2"/>
                </a:solidFill>
                <a:latin typeface="Century Gothic" panose="020B0502020202020204" pitchFamily="34" charset="0"/>
                <a:ea typeface="League Gothic" charset="0"/>
                <a:cs typeface="League Gothic" charset="0"/>
              </a:rPr>
              <a:t>What is sustainability?</a:t>
            </a:r>
          </a:p>
        </p:txBody>
      </p:sp>
      <p:pic>
        <p:nvPicPr>
          <p:cNvPr id="23" name="Grafik 22">
            <a:extLst>
              <a:ext uri="{FF2B5EF4-FFF2-40B4-BE49-F238E27FC236}">
                <a16:creationId xmlns:a16="http://schemas.microsoft.com/office/drawing/2014/main" id="{451CB046-CD2F-5B42-93CD-43C35854EE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620764" cy="1971385"/>
          </a:xfrm>
          <a:prstGeom prst="rect">
            <a:avLst/>
          </a:prstGeom>
        </p:spPr>
      </p:pic>
      <p:pic>
        <p:nvPicPr>
          <p:cNvPr id="7" name="Grafik 6">
            <a:extLst>
              <a:ext uri="{FF2B5EF4-FFF2-40B4-BE49-F238E27FC236}">
                <a16:creationId xmlns:a16="http://schemas.microsoft.com/office/drawing/2014/main" id="{41B346DC-5AB5-2642-AF30-7AD6AE282E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1624" y="162045"/>
            <a:ext cx="8985813" cy="6350478"/>
          </a:xfrm>
          <a:prstGeom prst="rect">
            <a:avLst/>
          </a:prstGeom>
        </p:spPr>
      </p:pic>
    </p:spTree>
    <p:extLst>
      <p:ext uri="{BB962C8B-B14F-4D97-AF65-F5344CB8AC3E}">
        <p14:creationId xmlns:p14="http://schemas.microsoft.com/office/powerpoint/2010/main" val="1014305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904943" y="145079"/>
            <a:ext cx="7015062" cy="830997"/>
          </a:xfrm>
          <a:prstGeom prst="rect">
            <a:avLst/>
          </a:prstGeom>
          <a:noFill/>
        </p:spPr>
        <p:txBody>
          <a:bodyPr wrap="none" rtlCol="0">
            <a:spAutoFit/>
          </a:bodyPr>
          <a:lstStyle/>
          <a:p>
            <a:pPr algn="ctr"/>
            <a:r>
              <a:rPr lang="en-US" sz="4800" spc="150" dirty="0">
                <a:latin typeface="Century Gothic" panose="020B0502020202020204" pitchFamily="34" charset="0"/>
                <a:ea typeface="League Gothic" charset="0"/>
                <a:cs typeface="League Gothic" charset="0"/>
              </a:rPr>
              <a:t>What is Sustainability</a:t>
            </a:r>
            <a:r>
              <a:rPr lang="en-US" sz="4800" spc="150" dirty="0">
                <a:solidFill>
                  <a:schemeClr val="tx2"/>
                </a:solidFill>
                <a:latin typeface="Century Gothic" panose="020B0502020202020204" pitchFamily="34" charset="0"/>
                <a:ea typeface="League Gothic" charset="0"/>
                <a:cs typeface="League Gothic" charset="0"/>
              </a:rPr>
              <a:t>?</a:t>
            </a:r>
          </a:p>
        </p:txBody>
      </p:sp>
      <p:grpSp>
        <p:nvGrpSpPr>
          <p:cNvPr id="3" name="Gruppieren 2">
            <a:extLst>
              <a:ext uri="{FF2B5EF4-FFF2-40B4-BE49-F238E27FC236}">
                <a16:creationId xmlns:a16="http://schemas.microsoft.com/office/drawing/2014/main" id="{B256D675-9899-7D4A-8E05-1E097A83678A}"/>
              </a:ext>
            </a:extLst>
          </p:cNvPr>
          <p:cNvGrpSpPr/>
          <p:nvPr/>
        </p:nvGrpSpPr>
        <p:grpSpPr>
          <a:xfrm>
            <a:off x="1669267" y="1516673"/>
            <a:ext cx="4528720" cy="4296172"/>
            <a:chOff x="2904943" y="1627884"/>
            <a:chExt cx="4528720" cy="4296172"/>
          </a:xfrm>
        </p:grpSpPr>
        <p:sp>
          <p:nvSpPr>
            <p:cNvPr id="4" name="Freeform 3"/>
            <p:cNvSpPr/>
            <p:nvPr/>
          </p:nvSpPr>
          <p:spPr>
            <a:xfrm>
              <a:off x="3297240" y="2894279"/>
              <a:ext cx="2620765" cy="2457643"/>
            </a:xfrm>
            <a:custGeom>
              <a:avLst/>
              <a:gdLst>
                <a:gd name="connsiteX0" fmla="*/ 0 w 4777130"/>
                <a:gd name="connsiteY0" fmla="*/ 2388565 h 4777130"/>
                <a:gd name="connsiteX1" fmla="*/ 2388565 w 4777130"/>
                <a:gd name="connsiteY1" fmla="*/ 0 h 4777130"/>
                <a:gd name="connsiteX2" fmla="*/ 4777130 w 4777130"/>
                <a:gd name="connsiteY2" fmla="*/ 2388565 h 4777130"/>
                <a:gd name="connsiteX3" fmla="*/ 2388565 w 4777130"/>
                <a:gd name="connsiteY3" fmla="*/ 4777130 h 4777130"/>
                <a:gd name="connsiteX4" fmla="*/ 0 w 4777130"/>
                <a:gd name="connsiteY4" fmla="*/ 2388565 h 4777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7130" h="4777130">
                  <a:moveTo>
                    <a:pt x="0" y="2388565"/>
                  </a:moveTo>
                  <a:cubicBezTo>
                    <a:pt x="0" y="1069397"/>
                    <a:pt x="1069397" y="0"/>
                    <a:pt x="2388565" y="0"/>
                  </a:cubicBezTo>
                  <a:cubicBezTo>
                    <a:pt x="3707733" y="0"/>
                    <a:pt x="4777130" y="1069397"/>
                    <a:pt x="4777130" y="2388565"/>
                  </a:cubicBezTo>
                  <a:cubicBezTo>
                    <a:pt x="4777130" y="3707733"/>
                    <a:pt x="3707733" y="4777130"/>
                    <a:pt x="2388565" y="4777130"/>
                  </a:cubicBezTo>
                  <a:cubicBezTo>
                    <a:pt x="1069397" y="4777130"/>
                    <a:pt x="0" y="3707733"/>
                    <a:pt x="0" y="2388565"/>
                  </a:cubicBezTo>
                  <a:close/>
                </a:path>
              </a:pathLst>
            </a:custGeom>
            <a:noFill/>
            <a:ln w="38100">
              <a:solidFill>
                <a:srgbClr val="00B050"/>
              </a:solidFill>
            </a:ln>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81248" tIns="391072" rIns="481248" bIns="391072" numCol="1" spcCol="1270" anchor="ctr" anchorCtr="0">
              <a:noAutofit/>
            </a:bodyPr>
            <a:lstStyle/>
            <a:p>
              <a:pPr algn="ctr" defTabSz="1444625">
                <a:lnSpc>
                  <a:spcPct val="90000"/>
                </a:lnSpc>
                <a:spcBef>
                  <a:spcPct val="0"/>
                </a:spcBef>
                <a:spcAft>
                  <a:spcPct val="35000"/>
                </a:spcAft>
              </a:pPr>
              <a:endParaRPr lang="en-US" sz="3250" dirty="0">
                <a:latin typeface="Century Gothic" panose="020B0502020202020204" pitchFamily="34" charset="0"/>
              </a:endParaRPr>
            </a:p>
          </p:txBody>
        </p:sp>
        <p:sp>
          <p:nvSpPr>
            <p:cNvPr id="5" name="Freeform 4"/>
            <p:cNvSpPr/>
            <p:nvPr/>
          </p:nvSpPr>
          <p:spPr>
            <a:xfrm>
              <a:off x="3952408" y="1627884"/>
              <a:ext cx="2620765" cy="2620765"/>
            </a:xfrm>
            <a:custGeom>
              <a:avLst/>
              <a:gdLst>
                <a:gd name="connsiteX0" fmla="*/ 0 w 4777130"/>
                <a:gd name="connsiteY0" fmla="*/ 2388565 h 4777130"/>
                <a:gd name="connsiteX1" fmla="*/ 2388565 w 4777130"/>
                <a:gd name="connsiteY1" fmla="*/ 0 h 4777130"/>
                <a:gd name="connsiteX2" fmla="*/ 4777130 w 4777130"/>
                <a:gd name="connsiteY2" fmla="*/ 2388565 h 4777130"/>
                <a:gd name="connsiteX3" fmla="*/ 2388565 w 4777130"/>
                <a:gd name="connsiteY3" fmla="*/ 4777130 h 4777130"/>
                <a:gd name="connsiteX4" fmla="*/ 0 w 4777130"/>
                <a:gd name="connsiteY4" fmla="*/ 2388565 h 4777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7130" h="4777130">
                  <a:moveTo>
                    <a:pt x="0" y="2388565"/>
                  </a:moveTo>
                  <a:cubicBezTo>
                    <a:pt x="0" y="1069397"/>
                    <a:pt x="1069397" y="0"/>
                    <a:pt x="2388565" y="0"/>
                  </a:cubicBezTo>
                  <a:cubicBezTo>
                    <a:pt x="3707733" y="0"/>
                    <a:pt x="4777130" y="1069397"/>
                    <a:pt x="4777130" y="2388565"/>
                  </a:cubicBezTo>
                  <a:cubicBezTo>
                    <a:pt x="4777130" y="3707733"/>
                    <a:pt x="3707733" y="4777130"/>
                    <a:pt x="2388565" y="4777130"/>
                  </a:cubicBezTo>
                  <a:cubicBezTo>
                    <a:pt x="1069397" y="4777130"/>
                    <a:pt x="0" y="3707733"/>
                    <a:pt x="0" y="2388565"/>
                  </a:cubicBezTo>
                  <a:close/>
                </a:path>
              </a:pathLst>
            </a:custGeom>
            <a:noFill/>
            <a:ln w="38100">
              <a:solidFill>
                <a:schemeClr val="accent4">
                  <a:lumMod val="50000"/>
                </a:schemeClr>
              </a:solidFill>
            </a:ln>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81248" tIns="391072" rIns="481248" bIns="391072" numCol="1" spcCol="1270" anchor="ctr" anchorCtr="0">
              <a:noAutofit/>
            </a:bodyPr>
            <a:lstStyle/>
            <a:p>
              <a:pPr algn="ctr" defTabSz="1444625">
                <a:lnSpc>
                  <a:spcPct val="90000"/>
                </a:lnSpc>
                <a:spcBef>
                  <a:spcPct val="0"/>
                </a:spcBef>
                <a:spcAft>
                  <a:spcPct val="35000"/>
                </a:spcAft>
              </a:pPr>
              <a:endParaRPr lang="en-US" sz="3250" dirty="0">
                <a:latin typeface="Century Gothic" panose="020B0502020202020204" pitchFamily="34" charset="0"/>
              </a:endParaRPr>
            </a:p>
          </p:txBody>
        </p:sp>
        <p:sp>
          <p:nvSpPr>
            <p:cNvPr id="6" name="Freeform 5"/>
            <p:cNvSpPr/>
            <p:nvPr/>
          </p:nvSpPr>
          <p:spPr>
            <a:xfrm>
              <a:off x="4894251" y="2852963"/>
              <a:ext cx="2539412" cy="2498959"/>
            </a:xfrm>
            <a:custGeom>
              <a:avLst/>
              <a:gdLst>
                <a:gd name="connsiteX0" fmla="*/ 0 w 4777130"/>
                <a:gd name="connsiteY0" fmla="*/ 2388565 h 4777130"/>
                <a:gd name="connsiteX1" fmla="*/ 2388565 w 4777130"/>
                <a:gd name="connsiteY1" fmla="*/ 0 h 4777130"/>
                <a:gd name="connsiteX2" fmla="*/ 4777130 w 4777130"/>
                <a:gd name="connsiteY2" fmla="*/ 2388565 h 4777130"/>
                <a:gd name="connsiteX3" fmla="*/ 2388565 w 4777130"/>
                <a:gd name="connsiteY3" fmla="*/ 4777130 h 4777130"/>
                <a:gd name="connsiteX4" fmla="*/ 0 w 4777130"/>
                <a:gd name="connsiteY4" fmla="*/ 2388565 h 4777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7130" h="4777130">
                  <a:moveTo>
                    <a:pt x="0" y="2388565"/>
                  </a:moveTo>
                  <a:cubicBezTo>
                    <a:pt x="0" y="1069397"/>
                    <a:pt x="1069397" y="0"/>
                    <a:pt x="2388565" y="0"/>
                  </a:cubicBezTo>
                  <a:cubicBezTo>
                    <a:pt x="3707733" y="0"/>
                    <a:pt x="4777130" y="1069397"/>
                    <a:pt x="4777130" y="2388565"/>
                  </a:cubicBezTo>
                  <a:cubicBezTo>
                    <a:pt x="4777130" y="3707733"/>
                    <a:pt x="3707733" y="4777130"/>
                    <a:pt x="2388565" y="4777130"/>
                  </a:cubicBezTo>
                  <a:cubicBezTo>
                    <a:pt x="1069397" y="4777130"/>
                    <a:pt x="0" y="3707733"/>
                    <a:pt x="0" y="2388565"/>
                  </a:cubicBezTo>
                  <a:close/>
                </a:path>
              </a:pathLst>
            </a:custGeom>
            <a:noFill/>
            <a:ln w="38100">
              <a:solidFill>
                <a:schemeClr val="accent4"/>
              </a:solidFill>
            </a:ln>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81248" tIns="391072" rIns="481248" bIns="391072" numCol="1" spcCol="1270" anchor="ctr" anchorCtr="0">
              <a:noAutofit/>
            </a:bodyPr>
            <a:lstStyle/>
            <a:p>
              <a:pPr algn="ctr" defTabSz="1444625">
                <a:lnSpc>
                  <a:spcPct val="90000"/>
                </a:lnSpc>
                <a:spcBef>
                  <a:spcPct val="0"/>
                </a:spcBef>
                <a:spcAft>
                  <a:spcPct val="35000"/>
                </a:spcAft>
              </a:pPr>
              <a:endParaRPr lang="en-US" sz="3250" dirty="0">
                <a:latin typeface="Century Gothic" panose="020B0502020202020204" pitchFamily="34" charset="0"/>
              </a:endParaRPr>
            </a:p>
          </p:txBody>
        </p:sp>
        <p:sp>
          <p:nvSpPr>
            <p:cNvPr id="25" name="TextBox 24"/>
            <p:cNvSpPr txBox="1"/>
            <p:nvPr/>
          </p:nvSpPr>
          <p:spPr>
            <a:xfrm>
              <a:off x="2904943" y="5523946"/>
              <a:ext cx="1988389" cy="400110"/>
            </a:xfrm>
            <a:prstGeom prst="rect">
              <a:avLst/>
            </a:prstGeom>
            <a:noFill/>
          </p:spPr>
          <p:txBody>
            <a:bodyPr wrap="square" rtlCol="0">
              <a:spAutoFit/>
            </a:bodyPr>
            <a:lstStyle/>
            <a:p>
              <a:pPr algn="ctr"/>
              <a:r>
                <a:rPr lang="en-US" sz="2000" spc="150" dirty="0">
                  <a:latin typeface="Century Gothic" panose="020B0502020202020204" pitchFamily="34" charset="0"/>
                  <a:ea typeface="League Gothic" charset="0"/>
                  <a:cs typeface="League Gothic" charset="0"/>
                </a:rPr>
                <a:t>Environment</a:t>
              </a:r>
            </a:p>
          </p:txBody>
        </p:sp>
        <p:sp>
          <p:nvSpPr>
            <p:cNvPr id="26" name="TextBox 25"/>
            <p:cNvSpPr txBox="1"/>
            <p:nvPr/>
          </p:nvSpPr>
          <p:spPr>
            <a:xfrm>
              <a:off x="4321102" y="1933699"/>
              <a:ext cx="2006600" cy="400110"/>
            </a:xfrm>
            <a:prstGeom prst="rect">
              <a:avLst/>
            </a:prstGeom>
            <a:noFill/>
          </p:spPr>
          <p:txBody>
            <a:bodyPr wrap="square" rtlCol="0">
              <a:spAutoFit/>
            </a:bodyPr>
            <a:lstStyle/>
            <a:p>
              <a:pPr algn="ctr"/>
              <a:r>
                <a:rPr lang="en-US" sz="2000" spc="150" dirty="0">
                  <a:latin typeface="Century Gothic" panose="020B0502020202020204" pitchFamily="34" charset="0"/>
                  <a:ea typeface="League Gothic" charset="0"/>
                  <a:cs typeface="League Gothic" charset="0"/>
                </a:rPr>
                <a:t>Social</a:t>
              </a:r>
            </a:p>
          </p:txBody>
        </p:sp>
        <p:sp>
          <p:nvSpPr>
            <p:cNvPr id="2" name="Rechteck 1">
              <a:extLst>
                <a:ext uri="{FF2B5EF4-FFF2-40B4-BE49-F238E27FC236}">
                  <a16:creationId xmlns:a16="http://schemas.microsoft.com/office/drawing/2014/main" id="{F147DF6C-A1AA-C746-84F4-C19A8BE9918F}"/>
                </a:ext>
              </a:extLst>
            </p:cNvPr>
            <p:cNvSpPr/>
            <p:nvPr/>
          </p:nvSpPr>
          <p:spPr>
            <a:xfrm>
              <a:off x="5136841" y="5523946"/>
              <a:ext cx="2286000" cy="400110"/>
            </a:xfrm>
            <a:prstGeom prst="rect">
              <a:avLst/>
            </a:prstGeom>
          </p:spPr>
          <p:txBody>
            <a:bodyPr wrap="square">
              <a:spAutoFit/>
            </a:bodyPr>
            <a:lstStyle/>
            <a:p>
              <a:pPr algn="ctr"/>
              <a:r>
                <a:rPr lang="de-DE" sz="2000" spc="150" dirty="0" err="1">
                  <a:latin typeface="Century Gothic" panose="020B0502020202020204" pitchFamily="34" charset="0"/>
                </a:rPr>
                <a:t>Economic</a:t>
              </a:r>
              <a:endParaRPr lang="de-DE" sz="2000" spc="150" dirty="0">
                <a:latin typeface="Century Gothic" panose="020B0502020202020204" pitchFamily="34" charset="0"/>
              </a:endParaRPr>
            </a:p>
          </p:txBody>
        </p:sp>
      </p:grpSp>
      <p:pic>
        <p:nvPicPr>
          <p:cNvPr id="23" name="Grafik 22">
            <a:extLst>
              <a:ext uri="{FF2B5EF4-FFF2-40B4-BE49-F238E27FC236}">
                <a16:creationId xmlns:a16="http://schemas.microsoft.com/office/drawing/2014/main" id="{451CB046-CD2F-5B42-93CD-43C35854EE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620764" cy="1971385"/>
          </a:xfrm>
          <a:prstGeom prst="rect">
            <a:avLst/>
          </a:prstGeom>
        </p:spPr>
      </p:pic>
      <p:pic>
        <p:nvPicPr>
          <p:cNvPr id="7" name="Grafik 6">
            <a:extLst>
              <a:ext uri="{FF2B5EF4-FFF2-40B4-BE49-F238E27FC236}">
                <a16:creationId xmlns:a16="http://schemas.microsoft.com/office/drawing/2014/main" id="{E1DC2C8D-D2E3-E34A-8EB7-612BAC0078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9340" y="1571923"/>
            <a:ext cx="5472428" cy="4040867"/>
          </a:xfrm>
          <a:prstGeom prst="rect">
            <a:avLst/>
          </a:prstGeom>
        </p:spPr>
      </p:pic>
    </p:spTree>
    <p:extLst>
      <p:ext uri="{BB962C8B-B14F-4D97-AF65-F5344CB8AC3E}">
        <p14:creationId xmlns:p14="http://schemas.microsoft.com/office/powerpoint/2010/main" val="3807733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ver and End Slide Master">
  <a:themeElements>
    <a:clrScheme name="2019-Medical">
      <a:dk1>
        <a:sysClr val="windowText" lastClr="000000"/>
      </a:dk1>
      <a:lt1>
        <a:sysClr val="window" lastClr="FFFFFF"/>
      </a:lt1>
      <a:dk2>
        <a:srgbClr val="44546A"/>
      </a:dk2>
      <a:lt2>
        <a:srgbClr val="E7E6E6"/>
      </a:lt2>
      <a:accent1>
        <a:srgbClr val="60BED4"/>
      </a:accent1>
      <a:accent2>
        <a:srgbClr val="8EDADA"/>
      </a:accent2>
      <a:accent3>
        <a:srgbClr val="AAAAAA"/>
      </a:accent3>
      <a:accent4>
        <a:srgbClr val="D4D4D4"/>
      </a:accent4>
      <a:accent5>
        <a:srgbClr val="60BED4"/>
      </a:accent5>
      <a:accent6>
        <a:srgbClr val="8EDADA"/>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Benutzerdefiniert 1">
      <a:dk1>
        <a:srgbClr val="000000"/>
      </a:dk1>
      <a:lt1>
        <a:srgbClr val="FFFFFF"/>
      </a:lt1>
      <a:dk2>
        <a:srgbClr val="44546A"/>
      </a:dk2>
      <a:lt2>
        <a:srgbClr val="E7E6E6"/>
      </a:lt2>
      <a:accent1>
        <a:srgbClr val="60BED4"/>
      </a:accent1>
      <a:accent2>
        <a:srgbClr val="DFDFDF"/>
      </a:accent2>
      <a:accent3>
        <a:srgbClr val="AAAAAA"/>
      </a:accent3>
      <a:accent4>
        <a:srgbClr val="D4D4D4"/>
      </a:accent4>
      <a:accent5>
        <a:srgbClr val="60BED4"/>
      </a:accent5>
      <a:accent6>
        <a:srgbClr val="8EDADA"/>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2019-Medical">
      <a:dk1>
        <a:sysClr val="windowText" lastClr="000000"/>
      </a:dk1>
      <a:lt1>
        <a:sysClr val="window" lastClr="FFFFFF"/>
      </a:lt1>
      <a:dk2>
        <a:srgbClr val="44546A"/>
      </a:dk2>
      <a:lt2>
        <a:srgbClr val="E7E6E6"/>
      </a:lt2>
      <a:accent1>
        <a:srgbClr val="60BED4"/>
      </a:accent1>
      <a:accent2>
        <a:srgbClr val="8EDADA"/>
      </a:accent2>
      <a:accent3>
        <a:srgbClr val="AAAAAA"/>
      </a:accent3>
      <a:accent4>
        <a:srgbClr val="D4D4D4"/>
      </a:accent4>
      <a:accent5>
        <a:srgbClr val="60BED4"/>
      </a:accent5>
      <a:accent6>
        <a:srgbClr val="8EDADA"/>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1989</Words>
  <Application>Microsoft Office PowerPoint</Application>
  <PresentationFormat>Широкоэкранный</PresentationFormat>
  <Paragraphs>308</Paragraphs>
  <Slides>27</Slides>
  <Notes>11</Notes>
  <HiddenSlides>0</HiddenSlides>
  <MMClips>0</MMClips>
  <ScaleCrop>false</ScaleCrop>
  <HeadingPairs>
    <vt:vector size="6" baseType="variant">
      <vt:variant>
        <vt:lpstr>Использованные шрифты</vt:lpstr>
      </vt:variant>
      <vt:variant>
        <vt:i4>17</vt:i4>
      </vt:variant>
      <vt:variant>
        <vt:lpstr>Тема</vt:lpstr>
      </vt:variant>
      <vt:variant>
        <vt:i4>3</vt:i4>
      </vt:variant>
      <vt:variant>
        <vt:lpstr>Заголовки слайдов</vt:lpstr>
      </vt:variant>
      <vt:variant>
        <vt:i4>27</vt:i4>
      </vt:variant>
    </vt:vector>
  </HeadingPairs>
  <TitlesOfParts>
    <vt:vector size="47" baseType="lpstr">
      <vt:lpstr>Arial Unicode MS</vt:lpstr>
      <vt:lpstr>Arial</vt:lpstr>
      <vt:lpstr>Arial Black</vt:lpstr>
      <vt:lpstr>Avenir</vt:lpstr>
      <vt:lpstr>Calibri</vt:lpstr>
      <vt:lpstr>Cambria</vt:lpstr>
      <vt:lpstr>Century Gothic</vt:lpstr>
      <vt:lpstr>Corben</vt:lpstr>
      <vt:lpstr>Federo</vt:lpstr>
      <vt:lpstr>League Gothic</vt:lpstr>
      <vt:lpstr>MS Mincho</vt:lpstr>
      <vt:lpstr>Noto Sans</vt:lpstr>
      <vt:lpstr>Open Sans Light</vt:lpstr>
      <vt:lpstr>Source Sans Pro</vt:lpstr>
      <vt:lpstr>Times</vt:lpstr>
      <vt:lpstr>Times New Roman</vt:lpstr>
      <vt:lpstr>Verdana</vt:lpstr>
      <vt:lpstr>Cover and End Slide Master</vt:lpstr>
      <vt:lpstr>Contents Slide Master</vt:lpstr>
      <vt:lpstr>Section Break Slide Master</vt:lpstr>
      <vt:lpstr>Mainstreaming Sustainable PPPs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BENCHMARK  CO2 Emissions  </vt:lpstr>
      <vt:lpstr>BENCHMARK  Climate Resilience  </vt:lpstr>
      <vt:lpstr>BENCHMARK  Climate Risks  </vt:lpstr>
      <vt:lpstr>Benchmark:  Use of Materials/Waste Tonnes (as % of total)/Tonnes/year </vt:lpstr>
      <vt:lpstr>BENCHMARK N5 Circular Economy</vt:lpstr>
      <vt:lpstr>BENCHMARK N Biodiversity</vt:lpstr>
      <vt:lpstr>BENCHMARK Accesibility and Jobs Creation</vt:lpstr>
      <vt:lpstr>BENCHMARK N1 Energy-efficiency</vt:lpstr>
      <vt:lpstr>BENCHMARK N1 Gender Equality</vt:lpstr>
      <vt:lpstr>Conclusions</vt:lpstr>
      <vt:lpstr>Презентация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Allppt.com;Googleslidesppt.com</dc:creator>
  <cp:keywords/>
  <dc:description/>
  <cp:lastModifiedBy>Аяулым Айтжанова</cp:lastModifiedBy>
  <cp:revision>242</cp:revision>
  <cp:lastPrinted>2019-09-26T20:06:39Z</cp:lastPrinted>
  <dcterms:created xsi:type="dcterms:W3CDTF">2018-04-24T17:14:44Z</dcterms:created>
  <dcterms:modified xsi:type="dcterms:W3CDTF">2020-10-15T01:58:52Z</dcterms:modified>
  <cp:category/>
</cp:coreProperties>
</file>